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Lst>
  <p:notesMasterIdLst>
    <p:notesMasterId r:id="rId37"/>
  </p:notesMasterIdLst>
  <p:sldIdLst>
    <p:sldId id="256" r:id="rId2"/>
    <p:sldId id="259" r:id="rId3"/>
    <p:sldId id="327" r:id="rId4"/>
    <p:sldId id="328" r:id="rId5"/>
    <p:sldId id="329" r:id="rId6"/>
    <p:sldId id="330" r:id="rId7"/>
    <p:sldId id="331" r:id="rId8"/>
    <p:sldId id="332" r:id="rId9"/>
    <p:sldId id="345" r:id="rId10"/>
    <p:sldId id="260" r:id="rId11"/>
    <p:sldId id="291" r:id="rId12"/>
    <p:sldId id="261" r:id="rId13"/>
    <p:sldId id="262" r:id="rId14"/>
    <p:sldId id="346" r:id="rId15"/>
    <p:sldId id="290" r:id="rId16"/>
    <p:sldId id="270" r:id="rId17"/>
    <p:sldId id="347" r:id="rId18"/>
    <p:sldId id="348" r:id="rId19"/>
    <p:sldId id="349" r:id="rId20"/>
    <p:sldId id="269" r:id="rId21"/>
    <p:sldId id="273" r:id="rId22"/>
    <p:sldId id="265" r:id="rId23"/>
    <p:sldId id="266" r:id="rId24"/>
    <p:sldId id="350" r:id="rId25"/>
    <p:sldId id="275" r:id="rId26"/>
    <p:sldId id="276" r:id="rId27"/>
    <p:sldId id="277" r:id="rId28"/>
    <p:sldId id="279" r:id="rId29"/>
    <p:sldId id="278" r:id="rId30"/>
    <p:sldId id="281" r:id="rId31"/>
    <p:sldId id="283" r:id="rId32"/>
    <p:sldId id="284" r:id="rId33"/>
    <p:sldId id="351" r:id="rId34"/>
    <p:sldId id="352" r:id="rId35"/>
    <p:sldId id="292"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509" autoAdjust="0"/>
    <p:restoredTop sz="94660"/>
  </p:normalViewPr>
  <p:slideViewPr>
    <p:cSldViewPr snapToGrid="0">
      <p:cViewPr varScale="1">
        <p:scale>
          <a:sx n="92" d="100"/>
          <a:sy n="92" d="100"/>
        </p:scale>
        <p:origin x="176" y="7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jpeg>
</file>

<file path=ppt/media/image12.png>
</file>

<file path=ppt/media/image13.jpeg>
</file>

<file path=ppt/media/image14.png>
</file>

<file path=ppt/media/image15.jpeg>
</file>

<file path=ppt/media/image16.jpeg>
</file>

<file path=ppt/media/image17.png>
</file>

<file path=ppt/media/image18.jpeg>
</file>

<file path=ppt/media/image19.jpeg>
</file>

<file path=ppt/media/image2.png>
</file>

<file path=ppt/media/image3.png>
</file>

<file path=ppt/media/image4.png>
</file>

<file path=ppt/media/image5.jpg>
</file>

<file path=ppt/media/image6.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B8C353-F70F-674B-ADF8-001940289753}" type="datetimeFigureOut">
              <a:rPr lang="en-CA" smtClean="0"/>
              <a:t>2024-05-09</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57443-EF6D-564C-9BE7-5878044FD81E}" type="slidenum">
              <a:rPr lang="en-CA" smtClean="0"/>
              <a:t>‹#›</a:t>
            </a:fld>
            <a:endParaRPr lang="en-CA"/>
          </a:p>
        </p:txBody>
      </p:sp>
    </p:spTree>
    <p:extLst>
      <p:ext uri="{BB962C8B-B14F-4D97-AF65-F5344CB8AC3E}">
        <p14:creationId xmlns:p14="http://schemas.microsoft.com/office/powerpoint/2010/main" val="2984520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3</a:t>
            </a:fld>
            <a:endParaRPr lang="en-US"/>
          </a:p>
        </p:txBody>
      </p:sp>
    </p:spTree>
    <p:extLst>
      <p:ext uri="{BB962C8B-B14F-4D97-AF65-F5344CB8AC3E}">
        <p14:creationId xmlns:p14="http://schemas.microsoft.com/office/powerpoint/2010/main" val="662146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4</a:t>
            </a:fld>
            <a:endParaRPr lang="en-US"/>
          </a:p>
        </p:txBody>
      </p:sp>
    </p:spTree>
    <p:extLst>
      <p:ext uri="{BB962C8B-B14F-4D97-AF65-F5344CB8AC3E}">
        <p14:creationId xmlns:p14="http://schemas.microsoft.com/office/powerpoint/2010/main" val="5295958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8</a:t>
            </a:fld>
            <a:endParaRPr lang="en-US"/>
          </a:p>
        </p:txBody>
      </p:sp>
    </p:spTree>
    <p:extLst>
      <p:ext uri="{BB962C8B-B14F-4D97-AF65-F5344CB8AC3E}">
        <p14:creationId xmlns:p14="http://schemas.microsoft.com/office/powerpoint/2010/main" val="2681492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Everything you’re running right now seems to be almost instant – which is nice.  But when you get to later labs, or even when we get to loops that run many times, you might notice a lag in your results.  That lag might only be a few seconds, but as that program gets bigger, or you have to run the same piece of code on multiple data points, 1 second can turn into minutes or hours.  In the real world, time is money.  From my personal experience, one project I worked on with a group from SickKids was predicting if a mutation was cancerous based on the stability of a protein molecule.  We were using neural networks and millions of datapoints – and if I were to press run on my code on my computer I’d have to wait hours, sometimes overnight, just to get one result and see if it worked or not.  How we actually got all our results, for all our thousands of datapoints was renting out server space in a supercomputer in Montreal, but every hour of server space rented might cost you hundreds or thousands of dollars, so code efficiency is super important.  The more code you can get through in an hour of server space you can save money and time.</a:t>
            </a:r>
          </a:p>
          <a:p>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9</a:t>
            </a:fld>
            <a:endParaRPr lang="en-US"/>
          </a:p>
        </p:txBody>
      </p:sp>
    </p:spTree>
    <p:extLst>
      <p:ext uri="{BB962C8B-B14F-4D97-AF65-F5344CB8AC3E}">
        <p14:creationId xmlns:p14="http://schemas.microsoft.com/office/powerpoint/2010/main" val="2561478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0E9A4-6E61-4AF5-9711-A3D313611356}"/>
              </a:ext>
            </a:extLst>
          </p:cNvPr>
          <p:cNvSpPr>
            <a:spLocks noGrp="1"/>
          </p:cNvSpPr>
          <p:nvPr>
            <p:ph type="ctrTitle"/>
          </p:nvPr>
        </p:nvSpPr>
        <p:spPr>
          <a:xfrm>
            <a:off x="335947" y="2409479"/>
            <a:ext cx="11391065" cy="893580"/>
          </a:xfrm>
        </p:spPr>
        <p:txBody>
          <a:bodyPr anchor="b">
            <a:normAutofit/>
          </a:bodyPr>
          <a:lstStyle>
            <a:lvl1pPr algn="l">
              <a:defRPr sz="4800">
                <a:solidFill>
                  <a:srgbClr val="FFFFFF"/>
                </a:solidFill>
              </a:defRPr>
            </a:lvl1pPr>
          </a:lstStyle>
          <a:p>
            <a:r>
              <a:rPr lang="en-US"/>
              <a:t>Click to edit Master title style</a:t>
            </a:r>
            <a:endParaRPr lang="en-CA" dirty="0"/>
          </a:p>
        </p:txBody>
      </p:sp>
      <p:sp>
        <p:nvSpPr>
          <p:cNvPr id="3" name="Subtitle 2">
            <a:extLst>
              <a:ext uri="{FF2B5EF4-FFF2-40B4-BE49-F238E27FC236}">
                <a16:creationId xmlns:a16="http://schemas.microsoft.com/office/drawing/2014/main" id="{959B255B-D275-45F6-ACB5-BBD491BB4ADD}"/>
              </a:ext>
            </a:extLst>
          </p:cNvPr>
          <p:cNvSpPr>
            <a:spLocks noGrp="1"/>
          </p:cNvSpPr>
          <p:nvPr>
            <p:ph type="subTitle" idx="1"/>
          </p:nvPr>
        </p:nvSpPr>
        <p:spPr>
          <a:xfrm>
            <a:off x="335947" y="3848999"/>
            <a:ext cx="11391065" cy="1655762"/>
          </a:xfrm>
          <a:prstGeom prst="rect">
            <a:avLst/>
          </a:prstGeom>
        </p:spPr>
        <p:txBody>
          <a:bodyPr/>
          <a:lstStyle>
            <a:lvl1pPr marL="0" indent="0" algn="l">
              <a:buNone/>
              <a:defRPr sz="2400">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Tree>
    <p:extLst>
      <p:ext uri="{BB962C8B-B14F-4D97-AF65-F5344CB8AC3E}">
        <p14:creationId xmlns:p14="http://schemas.microsoft.com/office/powerpoint/2010/main" val="18989347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444445"/>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defRPr>
                <a:solidFill>
                  <a:srgbClr val="444445"/>
                </a:solidFill>
              </a:defRPr>
            </a:lvl1pPr>
            <a:lvl2pPr>
              <a:defRPr>
                <a:solidFill>
                  <a:srgbClr val="444445"/>
                </a:solidFill>
              </a:defRPr>
            </a:lvl2pPr>
            <a:lvl3pPr>
              <a:defRPr>
                <a:solidFill>
                  <a:srgbClr val="444445"/>
                </a:solidFill>
              </a:defRPr>
            </a:lvl3pPr>
            <a:lvl4pPr>
              <a:defRPr>
                <a:solidFill>
                  <a:srgbClr val="444445"/>
                </a:solidFill>
              </a:defRPr>
            </a:lvl4pPr>
            <a:lvl5pPr>
              <a:defRPr>
                <a:solidFill>
                  <a:srgbClr val="444445"/>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979519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FFFFFF"/>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09569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FFFFFF"/>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buClr>
                <a:schemeClr val="tx1"/>
              </a:buClr>
              <a:defRPr>
                <a:solidFill>
                  <a:srgbClr val="FFFFFF"/>
                </a:solidFill>
              </a:defRPr>
            </a:lvl1pPr>
            <a:lvl2pPr>
              <a:buClr>
                <a:schemeClr val="tx1"/>
              </a:buClr>
              <a:defRPr>
                <a:solidFill>
                  <a:srgbClr val="FFFFFF"/>
                </a:solidFill>
              </a:defRPr>
            </a:lvl2pPr>
            <a:lvl3pPr>
              <a:buClr>
                <a:schemeClr val="tx1"/>
              </a:buClr>
              <a:defRPr>
                <a:solidFill>
                  <a:srgbClr val="FFFFFF"/>
                </a:solidFill>
              </a:defRPr>
            </a:lvl3pPr>
            <a:lvl4pPr>
              <a:buClr>
                <a:schemeClr val="tx1"/>
              </a:buClr>
              <a:defRPr>
                <a:solidFill>
                  <a:srgbClr val="FFFFFF"/>
                </a:solidFill>
              </a:defRPr>
            </a:lvl4pPr>
            <a:lvl5pPr>
              <a:buClr>
                <a:schemeClr val="tx1"/>
              </a:buClr>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40172345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40C5A8-72D0-4B08-8FDA-49B8D1F97D4C}"/>
              </a:ext>
            </a:extLst>
          </p:cNvPr>
          <p:cNvSpPr>
            <a:spLocks noGrp="1"/>
          </p:cNvSpPr>
          <p:nvPr>
            <p:ph type="title"/>
          </p:nvPr>
        </p:nvSpPr>
        <p:spPr>
          <a:xfrm>
            <a:off x="838200" y="727514"/>
            <a:ext cx="10515600" cy="656148"/>
          </a:xfrm>
          <a:prstGeom prst="rect">
            <a:avLst/>
          </a:prstGeom>
        </p:spPr>
        <p:txBody>
          <a:bodyPr vert="horz" lIns="91440" tIns="45720" rIns="91440" bIns="45720" rtlCol="0" anchor="ctr">
            <a:normAutofit/>
          </a:bodyPr>
          <a:lstStyle/>
          <a:p>
            <a:r>
              <a:rPr lang="en-US"/>
              <a:t>Click to edit Master title style</a:t>
            </a:r>
            <a:endParaRPr lang="en-CA" dirty="0"/>
          </a:p>
        </p:txBody>
      </p:sp>
      <p:sp>
        <p:nvSpPr>
          <p:cNvPr id="3" name="Text Placeholder 2">
            <a:extLst>
              <a:ext uri="{FF2B5EF4-FFF2-40B4-BE49-F238E27FC236}">
                <a16:creationId xmlns:a16="http://schemas.microsoft.com/office/drawing/2014/main" id="{38E5D9C3-E281-4B14-8306-28D6CE33EC59}"/>
              </a:ext>
            </a:extLst>
          </p:cNvPr>
          <p:cNvSpPr>
            <a:spLocks noGrp="1"/>
          </p:cNvSpPr>
          <p:nvPr>
            <p:ph type="body" idx="1"/>
          </p:nvPr>
        </p:nvSpPr>
        <p:spPr>
          <a:xfrm>
            <a:off x="838200" y="1825624"/>
            <a:ext cx="10515600" cy="484215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2325685743"/>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docs.python.org/3/library/functions.html"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hyperlink" Target="https://docs.python.org/3/library/functions.html" TargetMode="Externa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hyperlink" Target="https://scikit-learn.org/stable/)"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06F2-AC3E-484E-9926-59D4F59092CE}"/>
              </a:ext>
            </a:extLst>
          </p:cNvPr>
          <p:cNvSpPr>
            <a:spLocks noGrp="1"/>
          </p:cNvSpPr>
          <p:nvPr>
            <p:ph type="ctrTitle"/>
          </p:nvPr>
        </p:nvSpPr>
        <p:spPr/>
        <p:txBody>
          <a:bodyPr>
            <a:normAutofit fontScale="90000"/>
          </a:bodyPr>
          <a:lstStyle/>
          <a:p>
            <a:r>
              <a:rPr lang="en-US" dirty="0"/>
              <a:t>functions</a:t>
            </a:r>
            <a:r>
              <a:rPr lang="en-US" dirty="0">
                <a:solidFill>
                  <a:schemeClr val="accent2"/>
                </a:solidFill>
              </a:rPr>
              <a:t>,</a:t>
            </a:r>
            <a:r>
              <a:rPr lang="en-US" dirty="0"/>
              <a:t> input </a:t>
            </a:r>
            <a:r>
              <a:rPr lang="en-US" dirty="0">
                <a:solidFill>
                  <a:schemeClr val="accent6"/>
                </a:solidFill>
              </a:rPr>
              <a:t>&amp;</a:t>
            </a:r>
            <a:r>
              <a:rPr lang="en-US" dirty="0"/>
              <a:t> output</a:t>
            </a:r>
            <a:r>
              <a:rPr lang="en-US" dirty="0">
                <a:solidFill>
                  <a:schemeClr val="accent2"/>
                </a:solidFill>
              </a:rPr>
              <a:t>,</a:t>
            </a:r>
            <a:r>
              <a:rPr lang="en-US" dirty="0"/>
              <a:t> importing modules</a:t>
            </a:r>
            <a:r>
              <a:rPr lang="en-US" dirty="0">
                <a:solidFill>
                  <a:schemeClr val="accent1"/>
                </a:solidFill>
              </a:rPr>
              <a:t>.</a:t>
            </a:r>
          </a:p>
        </p:txBody>
      </p:sp>
      <p:sp>
        <p:nvSpPr>
          <p:cNvPr id="3" name="Subtitle 2">
            <a:extLst>
              <a:ext uri="{FF2B5EF4-FFF2-40B4-BE49-F238E27FC236}">
                <a16:creationId xmlns:a16="http://schemas.microsoft.com/office/drawing/2014/main" id="{99B07687-F068-40FC-84A1-E7860490CACD}"/>
              </a:ext>
            </a:extLst>
          </p:cNvPr>
          <p:cNvSpPr>
            <a:spLocks noGrp="1"/>
          </p:cNvSpPr>
          <p:nvPr>
            <p:ph type="subTitle" idx="1"/>
          </p:nvPr>
        </p:nvSpPr>
        <p:spPr/>
        <p:txBody>
          <a:bodyPr/>
          <a:lstStyle/>
          <a:p>
            <a:r>
              <a:rPr lang="en-US" b="1" dirty="0"/>
              <a:t>Week </a:t>
            </a:r>
            <a:r>
              <a:rPr lang="en-US" b="1" dirty="0">
                <a:solidFill>
                  <a:schemeClr val="accent6"/>
                </a:solidFill>
              </a:rPr>
              <a:t>1</a:t>
            </a:r>
            <a:r>
              <a:rPr lang="en-US" b="1" dirty="0"/>
              <a:t> </a:t>
            </a:r>
            <a:r>
              <a:rPr lang="en-US" dirty="0">
                <a:solidFill>
                  <a:schemeClr val="accent2"/>
                </a:solidFill>
              </a:rPr>
              <a:t>|</a:t>
            </a:r>
            <a:r>
              <a:rPr lang="en-US" dirty="0"/>
              <a:t> Lecture </a:t>
            </a:r>
            <a:r>
              <a:rPr lang="en-US" dirty="0">
                <a:solidFill>
                  <a:schemeClr val="accent6"/>
                </a:solidFill>
              </a:rPr>
              <a:t>2 </a:t>
            </a:r>
            <a:r>
              <a:rPr lang="en-US" dirty="0">
                <a:solidFill>
                  <a:schemeClr val="accent1"/>
                </a:solidFill>
              </a:rPr>
              <a:t>(</a:t>
            </a:r>
            <a:r>
              <a:rPr lang="en-US" dirty="0">
                <a:solidFill>
                  <a:schemeClr val="accent6"/>
                </a:solidFill>
              </a:rPr>
              <a:t>1.2.1</a:t>
            </a:r>
            <a:r>
              <a:rPr lang="en-US" dirty="0">
                <a:solidFill>
                  <a:schemeClr val="accent1"/>
                </a:solidFill>
              </a:rPr>
              <a:t>)</a:t>
            </a:r>
          </a:p>
        </p:txBody>
      </p:sp>
      <p:sp>
        <p:nvSpPr>
          <p:cNvPr id="4" name="TextBox 3">
            <a:extLst>
              <a:ext uri="{FF2B5EF4-FFF2-40B4-BE49-F238E27FC236}">
                <a16:creationId xmlns:a16="http://schemas.microsoft.com/office/drawing/2014/main" id="{EDB86C3E-98C7-3404-3309-E27DD011D87A}"/>
              </a:ext>
            </a:extLst>
          </p:cNvPr>
          <p:cNvSpPr txBox="1"/>
          <p:nvPr/>
        </p:nvSpPr>
        <p:spPr>
          <a:xfrm>
            <a:off x="6382564" y="4361688"/>
            <a:ext cx="5597493" cy="1754326"/>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CA" b="1" dirty="0"/>
              <a:t>Upcoming:</a:t>
            </a:r>
          </a:p>
          <a:p>
            <a:pPr algn="ctr"/>
            <a:endParaRPr lang="en-CA" dirty="0"/>
          </a:p>
          <a:p>
            <a:pPr marL="285750" indent="-285750">
              <a:buFont typeface="Arial" panose="020B0604020202020204" pitchFamily="34" charset="0"/>
              <a:buChar char="•"/>
            </a:pPr>
            <a:r>
              <a:rPr lang="en-CA" dirty="0"/>
              <a:t>Lab 1 released (</a:t>
            </a:r>
            <a:r>
              <a:rPr lang="en-CA" dirty="0" err="1"/>
              <a:t>Gradescope</a:t>
            </a:r>
            <a:r>
              <a:rPr lang="en-CA" dirty="0"/>
              <a:t> invites coming...)</a:t>
            </a:r>
          </a:p>
          <a:p>
            <a:pPr marL="285750" indent="-285750">
              <a:buFont typeface="Arial" panose="020B0604020202020204" pitchFamily="34" charset="0"/>
              <a:buChar char="•"/>
            </a:pPr>
            <a:r>
              <a:rPr lang="en-CA" dirty="0"/>
              <a:t>Reflection 1 released Friday</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PRA (Lab) on Friday @ 2PM this week</a:t>
            </a:r>
          </a:p>
        </p:txBody>
      </p:sp>
      <p:sp>
        <p:nvSpPr>
          <p:cNvPr id="5" name="TextBox 4">
            <a:extLst>
              <a:ext uri="{FF2B5EF4-FFF2-40B4-BE49-F238E27FC236}">
                <a16:creationId xmlns:a16="http://schemas.microsoft.com/office/drawing/2014/main" id="{267456EE-3FE4-6E34-226E-7E984FC366CB}"/>
              </a:ext>
            </a:extLst>
          </p:cNvPr>
          <p:cNvSpPr txBox="1"/>
          <p:nvPr/>
        </p:nvSpPr>
        <p:spPr>
          <a:xfrm>
            <a:off x="335947" y="4361688"/>
            <a:ext cx="5788535" cy="2031325"/>
          </a:xfrm>
          <a:prstGeom prst="rect">
            <a:avLst/>
          </a:prstGeom>
          <a:solidFill>
            <a:schemeClr val="accent3">
              <a:lumMod val="60000"/>
              <a:lumOff val="40000"/>
            </a:schemeClr>
          </a:solidFill>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CA" b="1" dirty="0"/>
              <a:t>While waiting for class to start:</a:t>
            </a:r>
          </a:p>
          <a:p>
            <a:pPr algn="ctr"/>
            <a:endParaRPr lang="en-CA" dirty="0"/>
          </a:p>
          <a:p>
            <a:r>
              <a:rPr lang="en-CA" dirty="0"/>
              <a:t>Download and open the </a:t>
            </a:r>
            <a:r>
              <a:rPr lang="en-CA" dirty="0" err="1"/>
              <a:t>Jupyter</a:t>
            </a:r>
            <a:r>
              <a:rPr lang="en-CA" dirty="0"/>
              <a:t> Notebook (.</a:t>
            </a:r>
            <a:r>
              <a:rPr lang="en-CA" dirty="0" err="1"/>
              <a:t>ipynb</a:t>
            </a:r>
            <a:r>
              <a:rPr lang="en-CA" dirty="0"/>
              <a:t>) for Lecture 1.2.1</a:t>
            </a:r>
          </a:p>
          <a:p>
            <a:endParaRPr lang="en-CA" dirty="0"/>
          </a:p>
          <a:p>
            <a:r>
              <a:rPr lang="en-CA" dirty="0"/>
              <a:t>You may also use this lecture’s </a:t>
            </a:r>
            <a:r>
              <a:rPr lang="en-CA" dirty="0" err="1"/>
              <a:t>JupyterHub</a:t>
            </a:r>
            <a:r>
              <a:rPr lang="en-CA" dirty="0"/>
              <a:t> link instead (although opening it locally is encouraged).</a:t>
            </a:r>
          </a:p>
        </p:txBody>
      </p:sp>
    </p:spTree>
    <p:extLst>
      <p:ext uri="{BB962C8B-B14F-4D97-AF65-F5344CB8AC3E}">
        <p14:creationId xmlns:p14="http://schemas.microsoft.com/office/powerpoint/2010/main" val="3280643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fontScale="90000"/>
          </a:bodyPr>
          <a:lstStyle/>
          <a:p>
            <a:r>
              <a:rPr lang="en-US" b="1" dirty="0"/>
              <a:t>What is a function</a:t>
            </a:r>
            <a:r>
              <a:rPr lang="en-US" b="1" dirty="0">
                <a:solidFill>
                  <a:schemeClr val="accent1"/>
                </a:solidFill>
              </a:rPr>
              <a:t>?</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a:xfrm>
            <a:off x="838199" y="1825624"/>
            <a:ext cx="6320589" cy="4835479"/>
          </a:xfrm>
        </p:spPr>
        <p:txBody>
          <a:bodyPr/>
          <a:lstStyle/>
          <a:p>
            <a:r>
              <a:rPr lang="en-US" dirty="0"/>
              <a:t>A function is a piece of code that you can “call” repeatedly to do one thing.</a:t>
            </a:r>
          </a:p>
          <a:p>
            <a:r>
              <a:rPr lang="en-US" dirty="0"/>
              <a:t>Think about the </a:t>
            </a:r>
            <a:r>
              <a:rPr lang="en-US" b="1" dirty="0">
                <a:solidFill>
                  <a:schemeClr val="accent1"/>
                </a:solidFill>
              </a:rPr>
              <a:t>sin</a:t>
            </a:r>
            <a:r>
              <a:rPr lang="en-US" dirty="0"/>
              <a:t> key on your calculator</a:t>
            </a:r>
            <a:r>
              <a:rPr lang="en-US" dirty="0">
                <a:solidFill>
                  <a:schemeClr val="accent1"/>
                </a:solidFill>
              </a:rPr>
              <a:t>.</a:t>
            </a:r>
            <a:r>
              <a:rPr lang="en-US" dirty="0"/>
              <a:t> It takes in an angle, does some calculations and returns the sine of that angle. </a:t>
            </a:r>
          </a:p>
          <a:p>
            <a:r>
              <a:rPr lang="en-US" dirty="0"/>
              <a:t>Python has </a:t>
            </a:r>
            <a:r>
              <a:rPr lang="en-US" b="1" dirty="0">
                <a:solidFill>
                  <a:schemeClr val="accent1"/>
                </a:solidFill>
              </a:rPr>
              <a:t>built-in functions</a:t>
            </a:r>
            <a:r>
              <a:rPr lang="en-US" dirty="0"/>
              <a:t> </a:t>
            </a:r>
            <a:r>
              <a:rPr lang="en-US" dirty="0">
                <a:solidFill>
                  <a:schemeClr val="accent6"/>
                </a:solidFill>
              </a:rPr>
              <a:t>(today)</a:t>
            </a:r>
            <a:r>
              <a:rPr lang="en-US" dirty="0"/>
              <a:t>, but programmers can also create their own </a:t>
            </a:r>
            <a:r>
              <a:rPr lang="en-US" b="1" dirty="0">
                <a:solidFill>
                  <a:schemeClr val="accent1"/>
                </a:solidFill>
              </a:rPr>
              <a:t>user-defined functions</a:t>
            </a:r>
            <a:r>
              <a:rPr lang="en-US" dirty="0"/>
              <a:t> </a:t>
            </a:r>
            <a:r>
              <a:rPr lang="en-US" dirty="0">
                <a:solidFill>
                  <a:schemeClr val="accent6"/>
                </a:solidFill>
              </a:rPr>
              <a:t>(next lecture)</a:t>
            </a:r>
            <a:r>
              <a:rPr lang="en-US" dirty="0"/>
              <a:t>.</a:t>
            </a:r>
          </a:p>
          <a:p>
            <a:endParaRPr lang="en-US" dirty="0"/>
          </a:p>
        </p:txBody>
      </p:sp>
      <p:pic>
        <p:nvPicPr>
          <p:cNvPr id="3074" name="Picture 2" descr="https://m.media-amazon.com/images/I/7106ob3ATYL._AC_SL1500_.jpg">
            <a:extLst>
              <a:ext uri="{FF2B5EF4-FFF2-40B4-BE49-F238E27FC236}">
                <a16:creationId xmlns:a16="http://schemas.microsoft.com/office/drawing/2014/main" id="{89348D85-E685-4ECE-84FC-720FB2603E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47225" y="553454"/>
            <a:ext cx="3255331" cy="611968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7108B99-B4A2-469C-AA8F-AA4AE63D5AA2}"/>
              </a:ext>
            </a:extLst>
          </p:cNvPr>
          <p:cNvSpPr/>
          <p:nvPr/>
        </p:nvSpPr>
        <p:spPr>
          <a:xfrm>
            <a:off x="9637293" y="3922296"/>
            <a:ext cx="517358" cy="397042"/>
          </a:xfrm>
          <a:prstGeom prst="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6914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BC413-CD81-E3CF-9F7A-E95C41D13FA0}"/>
              </a:ext>
            </a:extLst>
          </p:cNvPr>
          <p:cNvSpPr>
            <a:spLocks noGrp="1"/>
          </p:cNvSpPr>
          <p:nvPr>
            <p:ph type="title"/>
          </p:nvPr>
        </p:nvSpPr>
        <p:spPr/>
        <p:txBody>
          <a:bodyPr>
            <a:normAutofit fontScale="90000"/>
          </a:bodyPr>
          <a:lstStyle/>
          <a:p>
            <a:endParaRPr lang="en-CA" dirty="0"/>
          </a:p>
        </p:txBody>
      </p:sp>
      <p:sp>
        <p:nvSpPr>
          <p:cNvPr id="3" name="Content Placeholder 2">
            <a:extLst>
              <a:ext uri="{FF2B5EF4-FFF2-40B4-BE49-F238E27FC236}">
                <a16:creationId xmlns:a16="http://schemas.microsoft.com/office/drawing/2014/main" id="{96F11248-E1D8-963C-2433-70F45EC9FC14}"/>
              </a:ext>
            </a:extLst>
          </p:cNvPr>
          <p:cNvSpPr>
            <a:spLocks noGrp="1"/>
          </p:cNvSpPr>
          <p:nvPr>
            <p:ph idx="1"/>
          </p:nvPr>
        </p:nvSpPr>
        <p:spPr/>
        <p:txBody>
          <a:bodyPr/>
          <a:lstStyle/>
          <a:p>
            <a:endParaRPr lang="en-CA" dirty="0"/>
          </a:p>
        </p:txBody>
      </p:sp>
      <p:pic>
        <p:nvPicPr>
          <p:cNvPr id="4" name="Picture 2" descr="Staples' Easy Button is a cheap toy that envisions a perfect button - The  Verge">
            <a:extLst>
              <a:ext uri="{FF2B5EF4-FFF2-40B4-BE49-F238E27FC236}">
                <a16:creationId xmlns:a16="http://schemas.microsoft.com/office/drawing/2014/main" id="{69DFE455-AB4C-7D64-0CD3-4C4739B7ED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9613" y="727514"/>
            <a:ext cx="5872773" cy="58727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7978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fontScale="90000"/>
          </a:bodyPr>
          <a:lstStyle/>
          <a:p>
            <a:r>
              <a:rPr lang="en-US" b="1" dirty="0"/>
              <a:t>Why do we write functions</a:t>
            </a:r>
            <a:r>
              <a:rPr lang="en-US" b="1" dirty="0">
                <a:solidFill>
                  <a:schemeClr val="accent1"/>
                </a:solidFill>
              </a:rPr>
              <a:t>?</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a:xfrm>
            <a:off x="838200" y="1825624"/>
            <a:ext cx="6641123" cy="4835479"/>
          </a:xfrm>
        </p:spPr>
        <p:txBody>
          <a:bodyPr/>
          <a:lstStyle/>
          <a:p>
            <a:r>
              <a:rPr lang="en-US" dirty="0"/>
              <a:t>Let</a:t>
            </a:r>
            <a:r>
              <a:rPr lang="en-US" dirty="0">
                <a:solidFill>
                  <a:schemeClr val="accent1"/>
                </a:solidFill>
              </a:rPr>
              <a:t>’</a:t>
            </a:r>
            <a:r>
              <a:rPr lang="en-US" dirty="0"/>
              <a:t>s consider our sine function</a:t>
            </a:r>
            <a:r>
              <a:rPr lang="en-US" dirty="0">
                <a:solidFill>
                  <a:schemeClr val="accent1"/>
                </a:solidFill>
              </a:rPr>
              <a:t>.</a:t>
            </a:r>
            <a:r>
              <a:rPr lang="en-US" dirty="0"/>
              <a:t> </a:t>
            </a:r>
          </a:p>
          <a:p>
            <a:r>
              <a:rPr lang="en-US" dirty="0"/>
              <a:t>In Python</a:t>
            </a:r>
            <a:r>
              <a:rPr lang="en-US" dirty="0">
                <a:solidFill>
                  <a:schemeClr val="accent1"/>
                </a:solidFill>
              </a:rPr>
              <a:t>,</a:t>
            </a:r>
            <a:r>
              <a:rPr lang="en-US" dirty="0"/>
              <a:t> this could take 10 or more line of code to compute</a:t>
            </a:r>
            <a:r>
              <a:rPr lang="en-US" dirty="0">
                <a:solidFill>
                  <a:schemeClr val="accent1"/>
                </a:solidFill>
              </a:rPr>
              <a:t>.</a:t>
            </a:r>
          </a:p>
          <a:p>
            <a:r>
              <a:rPr lang="en-US" dirty="0"/>
              <a:t>If you have to compute the sine of an angle multiple times in your code</a:t>
            </a:r>
            <a:r>
              <a:rPr lang="en-US" dirty="0">
                <a:solidFill>
                  <a:schemeClr val="accent1"/>
                </a:solidFill>
              </a:rPr>
              <a:t>,</a:t>
            </a:r>
            <a:r>
              <a:rPr lang="en-US" dirty="0"/>
              <a:t> this means you have to repeat the same 10 lines of code over and over and OVER again</a:t>
            </a:r>
            <a:r>
              <a:rPr lang="en-US" dirty="0">
                <a:solidFill>
                  <a:schemeClr val="accent1"/>
                </a:solidFill>
              </a:rPr>
              <a:t>!</a:t>
            </a:r>
          </a:p>
          <a:p>
            <a:r>
              <a:rPr lang="en-US" dirty="0"/>
              <a:t>This is both inefficient and it creates more opportunities to bugs </a:t>
            </a:r>
            <a:r>
              <a:rPr lang="en-US" dirty="0">
                <a:solidFill>
                  <a:schemeClr val="accent1"/>
                </a:solidFill>
              </a:rPr>
              <a:t>(</a:t>
            </a:r>
            <a:r>
              <a:rPr lang="en-US" dirty="0"/>
              <a:t>mistakes</a:t>
            </a:r>
            <a:r>
              <a:rPr lang="en-US" dirty="0">
                <a:solidFill>
                  <a:schemeClr val="accent1"/>
                </a:solidFill>
              </a:rPr>
              <a:t>)</a:t>
            </a:r>
            <a:r>
              <a:rPr lang="en-US" dirty="0"/>
              <a:t> to creep into your code</a:t>
            </a:r>
            <a:r>
              <a:rPr lang="en-US" dirty="0">
                <a:solidFill>
                  <a:schemeClr val="accent1"/>
                </a:solidFill>
              </a:rPr>
              <a:t>.</a:t>
            </a:r>
          </a:p>
          <a:p>
            <a:endParaRPr lang="en-US" dirty="0"/>
          </a:p>
        </p:txBody>
      </p:sp>
      <p:sp>
        <p:nvSpPr>
          <p:cNvPr id="6" name="Rectangle: Rounded Corners 5">
            <a:extLst>
              <a:ext uri="{FF2B5EF4-FFF2-40B4-BE49-F238E27FC236}">
                <a16:creationId xmlns:a16="http://schemas.microsoft.com/office/drawing/2014/main" id="{13A9B9E5-86F5-45A2-A794-2E5312EF659F}"/>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1. Why do we write functions?</a:t>
            </a:r>
          </a:p>
        </p:txBody>
      </p:sp>
    </p:spTree>
    <p:extLst>
      <p:ext uri="{BB962C8B-B14F-4D97-AF65-F5344CB8AC3E}">
        <p14:creationId xmlns:p14="http://schemas.microsoft.com/office/powerpoint/2010/main" val="1088807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fontScale="90000"/>
          </a:bodyPr>
          <a:lstStyle/>
          <a:p>
            <a:r>
              <a:rPr lang="en-US" b="1" dirty="0"/>
              <a:t>Why do we write functions</a:t>
            </a:r>
            <a:r>
              <a:rPr lang="en-US" b="1" dirty="0">
                <a:solidFill>
                  <a:schemeClr val="accent1"/>
                </a:solidFill>
              </a:rPr>
              <a:t>?</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p:txBody>
          <a:bodyPr>
            <a:normAutofit fontScale="85000" lnSpcReduction="10000"/>
          </a:bodyPr>
          <a:lstStyle/>
          <a:p>
            <a:r>
              <a:rPr lang="en-US" sz="3600" b="1" dirty="0"/>
              <a:t>Reuse</a:t>
            </a:r>
            <a:r>
              <a:rPr lang="en-US" sz="3600" b="1" dirty="0">
                <a:solidFill>
                  <a:schemeClr val="accent2"/>
                </a:solidFill>
              </a:rPr>
              <a:t>:</a:t>
            </a:r>
            <a:r>
              <a:rPr lang="en-US" sz="3600" b="1" dirty="0"/>
              <a:t> </a:t>
            </a:r>
          </a:p>
          <a:p>
            <a:pPr lvl="1"/>
            <a:r>
              <a:rPr lang="en-US" sz="3200" dirty="0"/>
              <a:t>The practice of using the same piece of code in multiple applications</a:t>
            </a:r>
            <a:r>
              <a:rPr lang="en-US" sz="3200" dirty="0">
                <a:solidFill>
                  <a:schemeClr val="accent2"/>
                </a:solidFill>
              </a:rPr>
              <a:t>.</a:t>
            </a:r>
          </a:p>
          <a:p>
            <a:r>
              <a:rPr lang="en-US" sz="3600" b="1" dirty="0"/>
              <a:t>Abstraction</a:t>
            </a:r>
            <a:r>
              <a:rPr lang="en-US" sz="3600" b="1" dirty="0">
                <a:solidFill>
                  <a:schemeClr val="accent2"/>
                </a:solidFill>
              </a:rPr>
              <a:t>:</a:t>
            </a:r>
            <a:r>
              <a:rPr lang="en-US" sz="3600" b="1" dirty="0"/>
              <a:t> </a:t>
            </a:r>
          </a:p>
          <a:p>
            <a:pPr lvl="1"/>
            <a:r>
              <a:rPr lang="en-US" sz="3200" dirty="0"/>
              <a:t>A technique for managing the complexity of the code </a:t>
            </a:r>
            <a:r>
              <a:rPr lang="en-US" sz="3200" dirty="0">
                <a:solidFill>
                  <a:schemeClr val="accent6"/>
                </a:solidFill>
              </a:rPr>
              <a:t>(</a:t>
            </a:r>
            <a:r>
              <a:rPr lang="en-US" sz="3200" dirty="0"/>
              <a:t>how much do we really need to know</a:t>
            </a:r>
            <a:r>
              <a:rPr lang="en-US" sz="3200" dirty="0">
                <a:solidFill>
                  <a:schemeClr val="accent2"/>
                </a:solidFill>
              </a:rPr>
              <a:t>?</a:t>
            </a:r>
            <a:r>
              <a:rPr lang="en-US" sz="3200" dirty="0">
                <a:solidFill>
                  <a:schemeClr val="accent6"/>
                </a:solidFill>
              </a:rPr>
              <a:t>)</a:t>
            </a:r>
            <a:r>
              <a:rPr lang="en-US" sz="3200" dirty="0">
                <a:solidFill>
                  <a:schemeClr val="accent2"/>
                </a:solidFill>
              </a:rPr>
              <a:t>.</a:t>
            </a:r>
          </a:p>
          <a:p>
            <a:pPr lvl="1"/>
            <a:r>
              <a:rPr lang="en-US" sz="3200" b="1" dirty="0">
                <a:solidFill>
                  <a:schemeClr val="accent2"/>
                </a:solidFill>
              </a:rPr>
              <a:t>model.fit(X, y) </a:t>
            </a:r>
            <a:r>
              <a:rPr lang="en-US" sz="3200" dirty="0">
                <a:solidFill>
                  <a:schemeClr val="accent6"/>
                </a:solidFill>
                <a:sym typeface="Wingdings" panose="05000000000000000000" pitchFamily="2" charset="2"/>
              </a:rPr>
              <a:t></a:t>
            </a:r>
            <a:r>
              <a:rPr lang="en-US" sz="3200" dirty="0">
                <a:solidFill>
                  <a:schemeClr val="accent2"/>
                </a:solidFill>
                <a:sym typeface="Wingdings" panose="05000000000000000000" pitchFamily="2" charset="2"/>
              </a:rPr>
              <a:t> </a:t>
            </a:r>
            <a:r>
              <a:rPr lang="en-US" sz="3200" dirty="0">
                <a:sym typeface="Wingdings" panose="05000000000000000000" pitchFamily="2" charset="2"/>
              </a:rPr>
              <a:t>This could train a deep neural network</a:t>
            </a:r>
            <a:r>
              <a:rPr lang="en-US" sz="3200" dirty="0">
                <a:solidFill>
                  <a:schemeClr val="accent2"/>
                </a:solidFill>
                <a:sym typeface="Wingdings" panose="05000000000000000000" pitchFamily="2" charset="2"/>
              </a:rPr>
              <a:t>.</a:t>
            </a:r>
            <a:endParaRPr lang="en-US" sz="3200" dirty="0">
              <a:solidFill>
                <a:schemeClr val="accent2"/>
              </a:solidFill>
            </a:endParaRPr>
          </a:p>
          <a:p>
            <a:r>
              <a:rPr lang="en-US" sz="3600" b="1" dirty="0"/>
              <a:t>Collaboration</a:t>
            </a:r>
            <a:r>
              <a:rPr lang="en-US" sz="3600" b="1" dirty="0">
                <a:solidFill>
                  <a:schemeClr val="accent2"/>
                </a:solidFill>
              </a:rPr>
              <a:t>:</a:t>
            </a:r>
          </a:p>
          <a:p>
            <a:pPr lvl="1"/>
            <a:r>
              <a:rPr lang="en-US" sz="3200" dirty="0"/>
              <a:t>Easy to read</a:t>
            </a:r>
            <a:r>
              <a:rPr lang="en-US" sz="3200" dirty="0">
                <a:solidFill>
                  <a:schemeClr val="accent2"/>
                </a:solidFill>
              </a:rPr>
              <a:t>, </a:t>
            </a:r>
            <a:r>
              <a:rPr lang="en-US" sz="3200" dirty="0"/>
              <a:t>Easy to modify</a:t>
            </a:r>
            <a:r>
              <a:rPr lang="en-US" sz="3200" dirty="0">
                <a:solidFill>
                  <a:schemeClr val="accent2"/>
                </a:solidFill>
              </a:rPr>
              <a:t>, </a:t>
            </a:r>
            <a:r>
              <a:rPr lang="en-US" sz="3200" dirty="0"/>
              <a:t>Easy to maintain</a:t>
            </a:r>
            <a:r>
              <a:rPr lang="en-US" sz="3200" dirty="0">
                <a:solidFill>
                  <a:schemeClr val="accent2"/>
                </a:solidFill>
              </a:rPr>
              <a:t>.</a:t>
            </a:r>
          </a:p>
          <a:p>
            <a:pPr lvl="1"/>
            <a:endParaRPr lang="en-US" sz="3200" dirty="0">
              <a:solidFill>
                <a:schemeClr val="accent2"/>
              </a:solidFill>
            </a:endParaRPr>
          </a:p>
          <a:p>
            <a:r>
              <a:rPr lang="en-US" sz="5200" b="1" dirty="0">
                <a:solidFill>
                  <a:schemeClr val="accent6"/>
                </a:solidFill>
              </a:rPr>
              <a:t>#</a:t>
            </a:r>
            <a:r>
              <a:rPr lang="en-US" sz="5200" b="1" dirty="0"/>
              <a:t>cleancode</a:t>
            </a:r>
          </a:p>
          <a:p>
            <a:endParaRPr lang="en-US" sz="3600" dirty="0"/>
          </a:p>
        </p:txBody>
      </p:sp>
    </p:spTree>
    <p:extLst>
      <p:ext uri="{BB962C8B-B14F-4D97-AF65-F5344CB8AC3E}">
        <p14:creationId xmlns:p14="http://schemas.microsoft.com/office/powerpoint/2010/main" val="341610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p:txBody>
          <a:bodyPr>
            <a:normAutofit fontScale="90000"/>
          </a:bodyPr>
          <a:lstStyle/>
          <a:p>
            <a:r>
              <a:rPr lang="en-US" b="1" dirty="0"/>
              <a:t>Calling Functions</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p:txBody>
          <a:bodyPr>
            <a:normAutofit/>
          </a:bodyPr>
          <a:lstStyle/>
          <a:p>
            <a:r>
              <a:rPr lang="en-US" sz="3200" dirty="0"/>
              <a:t>The general form of a function call</a:t>
            </a:r>
            <a:r>
              <a:rPr lang="en-US" sz="3200" dirty="0">
                <a:solidFill>
                  <a:schemeClr val="accent1"/>
                </a:solidFill>
              </a:rPr>
              <a:t>:</a:t>
            </a:r>
          </a:p>
          <a:p>
            <a:endParaRPr lang="en-US" sz="3200" dirty="0"/>
          </a:p>
          <a:p>
            <a:endParaRPr lang="en-US" sz="3200" dirty="0"/>
          </a:p>
          <a:p>
            <a:endParaRPr lang="en-US" sz="3200" dirty="0"/>
          </a:p>
          <a:p>
            <a:r>
              <a:rPr lang="en-US" sz="3200" dirty="0"/>
              <a:t>Terminology</a:t>
            </a:r>
          </a:p>
          <a:p>
            <a:pPr lvl="1"/>
            <a:r>
              <a:rPr lang="en-US" i="1" dirty="0">
                <a:solidFill>
                  <a:schemeClr val="accent6"/>
                </a:solidFill>
              </a:rPr>
              <a:t>argument</a:t>
            </a:r>
            <a:r>
              <a:rPr lang="en-US" dirty="0">
                <a:solidFill>
                  <a:schemeClr val="accent2"/>
                </a:solidFill>
              </a:rPr>
              <a:t>:</a:t>
            </a:r>
            <a:r>
              <a:rPr lang="en-US" dirty="0"/>
              <a:t> a value given to a function</a:t>
            </a:r>
            <a:r>
              <a:rPr lang="en-US" dirty="0">
                <a:solidFill>
                  <a:schemeClr val="accent2"/>
                </a:solidFill>
              </a:rPr>
              <a:t>.</a:t>
            </a:r>
          </a:p>
          <a:p>
            <a:pPr lvl="1"/>
            <a:r>
              <a:rPr lang="en-US" i="1" dirty="0">
                <a:solidFill>
                  <a:schemeClr val="accent6"/>
                </a:solidFill>
              </a:rPr>
              <a:t>pass</a:t>
            </a:r>
            <a:r>
              <a:rPr lang="en-US" dirty="0">
                <a:solidFill>
                  <a:schemeClr val="accent2"/>
                </a:solidFill>
              </a:rPr>
              <a:t>:</a:t>
            </a:r>
            <a:r>
              <a:rPr lang="en-US" dirty="0"/>
              <a:t> to provide an argument to a function</a:t>
            </a:r>
            <a:r>
              <a:rPr lang="en-US" dirty="0">
                <a:solidFill>
                  <a:schemeClr val="accent2"/>
                </a:solidFill>
              </a:rPr>
              <a:t>.</a:t>
            </a:r>
          </a:p>
          <a:p>
            <a:pPr lvl="1"/>
            <a:r>
              <a:rPr lang="en-US" i="1" dirty="0">
                <a:solidFill>
                  <a:schemeClr val="accent6"/>
                </a:solidFill>
              </a:rPr>
              <a:t>call</a:t>
            </a:r>
            <a:r>
              <a:rPr lang="en-US" dirty="0">
                <a:solidFill>
                  <a:schemeClr val="accent2"/>
                </a:solidFill>
              </a:rPr>
              <a:t>:</a:t>
            </a:r>
            <a:r>
              <a:rPr lang="en-US" dirty="0"/>
              <a:t> ask Python to execute a function </a:t>
            </a:r>
            <a:r>
              <a:rPr lang="en-US" dirty="0">
                <a:solidFill>
                  <a:schemeClr val="accent6"/>
                </a:solidFill>
              </a:rPr>
              <a:t>(</a:t>
            </a:r>
            <a:r>
              <a:rPr lang="en-US" dirty="0"/>
              <a:t>by name</a:t>
            </a:r>
            <a:r>
              <a:rPr lang="en-US" dirty="0">
                <a:solidFill>
                  <a:schemeClr val="accent6"/>
                </a:solidFill>
              </a:rPr>
              <a:t>)</a:t>
            </a:r>
            <a:r>
              <a:rPr lang="en-US" dirty="0">
                <a:solidFill>
                  <a:schemeClr val="accent2"/>
                </a:solidFill>
              </a:rPr>
              <a:t>.</a:t>
            </a:r>
          </a:p>
          <a:p>
            <a:pPr lvl="1"/>
            <a:r>
              <a:rPr lang="en-US" i="1" dirty="0">
                <a:solidFill>
                  <a:schemeClr val="accent6"/>
                </a:solidFill>
              </a:rPr>
              <a:t>return</a:t>
            </a:r>
            <a:r>
              <a:rPr lang="en-US" dirty="0">
                <a:solidFill>
                  <a:schemeClr val="accent2"/>
                </a:solidFill>
              </a:rPr>
              <a:t>:</a:t>
            </a:r>
            <a:r>
              <a:rPr lang="en-US" dirty="0"/>
              <a:t> give a value back to where the function was called from</a:t>
            </a:r>
            <a:r>
              <a:rPr lang="en-US" dirty="0">
                <a:solidFill>
                  <a:schemeClr val="accent2"/>
                </a:solidFill>
              </a:rPr>
              <a:t>.</a:t>
            </a:r>
          </a:p>
        </p:txBody>
      </p:sp>
      <p:sp>
        <p:nvSpPr>
          <p:cNvPr id="5" name="TextBox 4">
            <a:extLst>
              <a:ext uri="{FF2B5EF4-FFF2-40B4-BE49-F238E27FC236}">
                <a16:creationId xmlns:a16="http://schemas.microsoft.com/office/drawing/2014/main" id="{3D0D1CD2-F639-4E50-AF59-FB755AA99606}"/>
              </a:ext>
            </a:extLst>
          </p:cNvPr>
          <p:cNvSpPr txBox="1"/>
          <p:nvPr/>
        </p:nvSpPr>
        <p:spPr>
          <a:xfrm>
            <a:off x="1070811" y="2333279"/>
            <a:ext cx="6840334" cy="646331"/>
          </a:xfrm>
          <a:prstGeom prst="rect">
            <a:avLst/>
          </a:prstGeom>
          <a:noFill/>
        </p:spPr>
        <p:txBody>
          <a:bodyPr wrap="none" rtlCol="0">
            <a:spAutoFit/>
          </a:bodyPr>
          <a:lstStyle/>
          <a:p>
            <a:r>
              <a:rPr lang="en-US" sz="3600" b="1" dirty="0">
                <a:solidFill>
                  <a:srgbClr val="00FF00"/>
                </a:solidFill>
                <a:latin typeface="Courier New"/>
                <a:cs typeface="Courier New"/>
              </a:rPr>
              <a:t>function_name(arguments)</a:t>
            </a:r>
            <a:endParaRPr lang="en-US" sz="3600" dirty="0">
              <a:solidFill>
                <a:srgbClr val="00FF00"/>
              </a:solidFill>
              <a:latin typeface="Courier New"/>
              <a:cs typeface="Courier New"/>
            </a:endParaRPr>
          </a:p>
        </p:txBody>
      </p:sp>
      <p:sp>
        <p:nvSpPr>
          <p:cNvPr id="6" name="TextBox 5">
            <a:extLst>
              <a:ext uri="{FF2B5EF4-FFF2-40B4-BE49-F238E27FC236}">
                <a16:creationId xmlns:a16="http://schemas.microsoft.com/office/drawing/2014/main" id="{745E91EA-16FE-42A1-BEE6-E4835774F3E9}"/>
              </a:ext>
            </a:extLst>
          </p:cNvPr>
          <p:cNvSpPr txBox="1"/>
          <p:nvPr/>
        </p:nvSpPr>
        <p:spPr>
          <a:xfrm>
            <a:off x="8702271" y="622896"/>
            <a:ext cx="3333318" cy="4401205"/>
          </a:xfrm>
          <a:prstGeom prst="rect">
            <a:avLst/>
          </a:prstGeom>
          <a:noFill/>
        </p:spPr>
        <p:txBody>
          <a:bodyPr wrap="square" rtlCol="0">
            <a:spAutoFit/>
          </a:bodyPr>
          <a:lstStyle/>
          <a:p>
            <a:r>
              <a:rPr lang="en-US" sz="2800" dirty="0">
                <a:solidFill>
                  <a:schemeClr val="accent6"/>
                </a:solidFill>
              </a:rPr>
              <a:t>In </a:t>
            </a:r>
            <a:r>
              <a:rPr lang="en-US" sz="2800" b="1" dirty="0">
                <a:solidFill>
                  <a:schemeClr val="accent1"/>
                </a:solidFill>
              </a:rPr>
              <a:t>Python</a:t>
            </a:r>
            <a:r>
              <a:rPr lang="en-US" sz="2800" dirty="0">
                <a:solidFill>
                  <a:schemeClr val="accent6"/>
                </a:solidFill>
              </a:rPr>
              <a:t> names of variables and functions use low case and underscores</a:t>
            </a:r>
            <a:r>
              <a:rPr lang="en-US" sz="2800" dirty="0">
                <a:solidFill>
                  <a:schemeClr val="accent1"/>
                </a:solidFill>
              </a:rPr>
              <a:t>.</a:t>
            </a:r>
          </a:p>
          <a:p>
            <a:endParaRPr lang="en-US" sz="2800" dirty="0">
              <a:solidFill>
                <a:srgbClr val="FFFFFF"/>
              </a:solidFill>
            </a:endParaRPr>
          </a:p>
          <a:p>
            <a:endParaRPr lang="en-US" sz="2800" dirty="0">
              <a:solidFill>
                <a:srgbClr val="FFFFFF"/>
              </a:solidFill>
            </a:endParaRPr>
          </a:p>
          <a:p>
            <a:r>
              <a:rPr lang="en-US" sz="2800" b="1" dirty="0">
                <a:solidFill>
                  <a:srgbClr val="00B050"/>
                </a:solidFill>
                <a:latin typeface="Courier New"/>
                <a:cs typeface="Courier New"/>
              </a:rPr>
              <a:t>function_name</a:t>
            </a:r>
          </a:p>
          <a:p>
            <a:r>
              <a:rPr lang="en-US" sz="2800" b="1" dirty="0">
                <a:solidFill>
                  <a:srgbClr val="FF0000"/>
                </a:solidFill>
                <a:latin typeface="Courier New"/>
                <a:cs typeface="Courier New"/>
              </a:rPr>
              <a:t>Function_Name</a:t>
            </a:r>
            <a:endParaRPr lang="en-US" sz="2800" dirty="0">
              <a:solidFill>
                <a:srgbClr val="FF0000"/>
              </a:solidFill>
            </a:endParaRPr>
          </a:p>
          <a:p>
            <a:r>
              <a:rPr lang="en-US" sz="2800" b="1" dirty="0">
                <a:solidFill>
                  <a:srgbClr val="FF0000"/>
                </a:solidFill>
                <a:latin typeface="Courier New"/>
                <a:cs typeface="Courier New"/>
              </a:rPr>
              <a:t>FunctionName</a:t>
            </a:r>
            <a:endParaRPr lang="en-US" sz="2800" dirty="0">
              <a:solidFill>
                <a:srgbClr val="FF0000"/>
              </a:solidFill>
            </a:endParaRPr>
          </a:p>
        </p:txBody>
      </p:sp>
      <p:sp>
        <p:nvSpPr>
          <p:cNvPr id="8" name="Arrow: Down 7">
            <a:extLst>
              <a:ext uri="{FF2B5EF4-FFF2-40B4-BE49-F238E27FC236}">
                <a16:creationId xmlns:a16="http://schemas.microsoft.com/office/drawing/2014/main" id="{36FA454D-78F3-4652-8EFF-7C48FEBEB96A}"/>
              </a:ext>
            </a:extLst>
          </p:cNvPr>
          <p:cNvSpPr/>
          <p:nvPr/>
        </p:nvSpPr>
        <p:spPr>
          <a:xfrm>
            <a:off x="9464842" y="2899611"/>
            <a:ext cx="376991" cy="7008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7" name="TextBox 6">
            <a:extLst>
              <a:ext uri="{FF2B5EF4-FFF2-40B4-BE49-F238E27FC236}">
                <a16:creationId xmlns:a16="http://schemas.microsoft.com/office/drawing/2014/main" id="{AA7E70CA-D35D-8926-50D6-ACBC37E05361}"/>
              </a:ext>
            </a:extLst>
          </p:cNvPr>
          <p:cNvSpPr txBox="1"/>
          <p:nvPr/>
        </p:nvSpPr>
        <p:spPr>
          <a:xfrm>
            <a:off x="6282813" y="782287"/>
            <a:ext cx="2141933" cy="707886"/>
          </a:xfrm>
          <a:prstGeom prst="rect">
            <a:avLst/>
          </a:prstGeom>
          <a:noFill/>
        </p:spPr>
        <p:txBody>
          <a:bodyPr wrap="none" rtlCol="0">
            <a:spAutoFit/>
          </a:bodyPr>
          <a:lstStyle/>
          <a:p>
            <a:r>
              <a:rPr lang="en-US" sz="2000" b="1" dirty="0">
                <a:solidFill>
                  <a:schemeClr val="accent6"/>
                </a:solidFill>
              </a:rPr>
              <a:t>"snake case" </a:t>
            </a:r>
            <a:r>
              <a:rPr lang="en-US" sz="2000" b="1" dirty="0">
                <a:solidFill>
                  <a:srgbClr val="FFFFFF"/>
                </a:solidFill>
              </a:rPr>
              <a:t>or</a:t>
            </a:r>
            <a:r>
              <a:rPr lang="en-US" sz="2000" b="1" dirty="0">
                <a:solidFill>
                  <a:schemeClr val="accent6"/>
                </a:solidFill>
              </a:rPr>
              <a:t> </a:t>
            </a:r>
          </a:p>
          <a:p>
            <a:r>
              <a:rPr lang="en-US" sz="2000" b="1" dirty="0">
                <a:solidFill>
                  <a:schemeClr val="accent2"/>
                </a:solidFill>
              </a:rPr>
              <a:t>"pothole case“</a:t>
            </a:r>
            <a:r>
              <a:rPr lang="en-US" sz="2000" b="1" dirty="0">
                <a:solidFill>
                  <a:srgbClr val="FFFFFF"/>
                </a:solidFill>
              </a:rPr>
              <a:t>?</a:t>
            </a:r>
            <a:r>
              <a:rPr lang="en-US" sz="2000" b="1" dirty="0">
                <a:solidFill>
                  <a:schemeClr val="accent2"/>
                </a:solidFill>
              </a:rPr>
              <a:t> </a:t>
            </a:r>
          </a:p>
        </p:txBody>
      </p:sp>
      <p:sp>
        <p:nvSpPr>
          <p:cNvPr id="3" name="TextBox 2">
            <a:extLst>
              <a:ext uri="{FF2B5EF4-FFF2-40B4-BE49-F238E27FC236}">
                <a16:creationId xmlns:a16="http://schemas.microsoft.com/office/drawing/2014/main" id="{6BEEC38F-36D9-D770-23CB-47E76E803AA6}"/>
              </a:ext>
            </a:extLst>
          </p:cNvPr>
          <p:cNvSpPr txBox="1"/>
          <p:nvPr/>
        </p:nvSpPr>
        <p:spPr>
          <a:xfrm>
            <a:off x="1070811" y="2922232"/>
            <a:ext cx="4344459" cy="646331"/>
          </a:xfrm>
          <a:prstGeom prst="rect">
            <a:avLst/>
          </a:prstGeom>
          <a:noFill/>
        </p:spPr>
        <p:txBody>
          <a:bodyPr wrap="none" rtlCol="0">
            <a:spAutoFit/>
          </a:bodyPr>
          <a:lstStyle/>
          <a:p>
            <a:r>
              <a:rPr lang="en-US" sz="3600" b="1" dirty="0">
                <a:solidFill>
                  <a:srgbClr val="00FF00"/>
                </a:solidFill>
                <a:latin typeface="Courier New"/>
                <a:cs typeface="Courier New"/>
              </a:rPr>
              <a:t>function_name()</a:t>
            </a:r>
            <a:endParaRPr lang="en-US" sz="3600" dirty="0">
              <a:solidFill>
                <a:srgbClr val="00FF00"/>
              </a:solidFill>
              <a:latin typeface="Courier New"/>
              <a:cs typeface="Courier New"/>
            </a:endParaRPr>
          </a:p>
        </p:txBody>
      </p:sp>
      <p:sp>
        <p:nvSpPr>
          <p:cNvPr id="10" name="TextBox 9">
            <a:extLst>
              <a:ext uri="{FF2B5EF4-FFF2-40B4-BE49-F238E27FC236}">
                <a16:creationId xmlns:a16="http://schemas.microsoft.com/office/drawing/2014/main" id="{3D812D0B-0DFC-0955-72C9-6B15CE752BFC}"/>
              </a:ext>
            </a:extLst>
          </p:cNvPr>
          <p:cNvSpPr txBox="1"/>
          <p:nvPr/>
        </p:nvSpPr>
        <p:spPr>
          <a:xfrm>
            <a:off x="1070811" y="3515089"/>
            <a:ext cx="3789820" cy="646331"/>
          </a:xfrm>
          <a:prstGeom prst="rect">
            <a:avLst/>
          </a:prstGeom>
          <a:noFill/>
        </p:spPr>
        <p:txBody>
          <a:bodyPr wrap="none" rtlCol="0">
            <a:spAutoFit/>
          </a:bodyPr>
          <a:lstStyle/>
          <a:p>
            <a:r>
              <a:rPr lang="en-US" sz="3600" b="1" dirty="0">
                <a:solidFill>
                  <a:srgbClr val="FF0000"/>
                </a:solidFill>
                <a:latin typeface="Courier New"/>
                <a:cs typeface="Courier New"/>
              </a:rPr>
              <a:t>function_name</a:t>
            </a:r>
            <a:endParaRPr lang="en-US" sz="3600" dirty="0">
              <a:solidFill>
                <a:srgbClr val="FF0000"/>
              </a:solidFill>
              <a:latin typeface="Courier New"/>
              <a:cs typeface="Courier New"/>
            </a:endParaRPr>
          </a:p>
        </p:txBody>
      </p:sp>
      <p:sp>
        <p:nvSpPr>
          <p:cNvPr id="11" name="TextBox 10">
            <a:extLst>
              <a:ext uri="{FF2B5EF4-FFF2-40B4-BE49-F238E27FC236}">
                <a16:creationId xmlns:a16="http://schemas.microsoft.com/office/drawing/2014/main" id="{081C8E2F-3B7C-BD69-8B95-9D38B1FE9A58}"/>
              </a:ext>
            </a:extLst>
          </p:cNvPr>
          <p:cNvSpPr txBox="1"/>
          <p:nvPr/>
        </p:nvSpPr>
        <p:spPr>
          <a:xfrm>
            <a:off x="5749532" y="3669254"/>
            <a:ext cx="2577715" cy="707886"/>
          </a:xfrm>
          <a:prstGeom prst="rect">
            <a:avLst/>
          </a:prstGeom>
          <a:noFill/>
        </p:spPr>
        <p:txBody>
          <a:bodyPr wrap="square" rtlCol="0">
            <a:spAutoFit/>
          </a:bodyPr>
          <a:lstStyle/>
          <a:p>
            <a:r>
              <a:rPr lang="en-US" sz="2000" b="1" dirty="0">
                <a:solidFill>
                  <a:srgbClr val="FFFFFF"/>
                </a:solidFill>
              </a:rPr>
              <a:t>Would not result in a function call</a:t>
            </a:r>
            <a:r>
              <a:rPr lang="en-US" sz="2000" b="1" dirty="0">
                <a:solidFill>
                  <a:schemeClr val="accent2"/>
                </a:solidFill>
              </a:rPr>
              <a:t>.</a:t>
            </a:r>
          </a:p>
        </p:txBody>
      </p:sp>
      <p:sp>
        <p:nvSpPr>
          <p:cNvPr id="12" name="Arrow: Down 11">
            <a:extLst>
              <a:ext uri="{FF2B5EF4-FFF2-40B4-BE49-F238E27FC236}">
                <a16:creationId xmlns:a16="http://schemas.microsoft.com/office/drawing/2014/main" id="{636C1EEB-1B73-345B-AD92-80FA7ADF9D45}"/>
              </a:ext>
            </a:extLst>
          </p:cNvPr>
          <p:cNvSpPr/>
          <p:nvPr/>
        </p:nvSpPr>
        <p:spPr>
          <a:xfrm rot="5400000">
            <a:off x="5072022" y="3520471"/>
            <a:ext cx="376991" cy="7008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Tree>
    <p:extLst>
      <p:ext uri="{BB962C8B-B14F-4D97-AF65-F5344CB8AC3E}">
        <p14:creationId xmlns:p14="http://schemas.microsoft.com/office/powerpoint/2010/main" val="3649682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p:txBody>
          <a:bodyPr>
            <a:normAutofit fontScale="90000"/>
          </a:bodyPr>
          <a:lstStyle/>
          <a:p>
            <a:r>
              <a:rPr lang="en-US" b="1" dirty="0"/>
              <a:t>Calling Functions</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p:txBody>
          <a:bodyPr>
            <a:normAutofit/>
          </a:bodyPr>
          <a:lstStyle/>
          <a:p>
            <a:r>
              <a:rPr lang="en-US" sz="3200" dirty="0"/>
              <a:t>The general form of a function call</a:t>
            </a:r>
            <a:r>
              <a:rPr lang="en-US" sz="3200" dirty="0">
                <a:solidFill>
                  <a:schemeClr val="accent1"/>
                </a:solidFill>
              </a:rPr>
              <a:t>:</a:t>
            </a:r>
          </a:p>
          <a:p>
            <a:endParaRPr lang="en-US" sz="3200" dirty="0"/>
          </a:p>
          <a:p>
            <a:endParaRPr lang="en-US" sz="3200" dirty="0"/>
          </a:p>
          <a:p>
            <a:endParaRPr lang="en-US" sz="3200" dirty="0"/>
          </a:p>
          <a:p>
            <a:r>
              <a:rPr lang="en-US" sz="3200" dirty="0"/>
              <a:t>Terminology</a:t>
            </a:r>
          </a:p>
          <a:p>
            <a:pPr lvl="1"/>
            <a:r>
              <a:rPr lang="en-US" i="1" dirty="0">
                <a:solidFill>
                  <a:schemeClr val="accent6"/>
                </a:solidFill>
              </a:rPr>
              <a:t>argument</a:t>
            </a:r>
            <a:r>
              <a:rPr lang="en-US" dirty="0">
                <a:solidFill>
                  <a:schemeClr val="accent2"/>
                </a:solidFill>
              </a:rPr>
              <a:t>:</a:t>
            </a:r>
            <a:r>
              <a:rPr lang="en-US" dirty="0"/>
              <a:t> a value given to a function</a:t>
            </a:r>
            <a:r>
              <a:rPr lang="en-US" dirty="0">
                <a:solidFill>
                  <a:schemeClr val="accent2"/>
                </a:solidFill>
              </a:rPr>
              <a:t>.</a:t>
            </a:r>
          </a:p>
          <a:p>
            <a:pPr lvl="1"/>
            <a:r>
              <a:rPr lang="en-US" i="1" dirty="0">
                <a:solidFill>
                  <a:schemeClr val="accent6"/>
                </a:solidFill>
              </a:rPr>
              <a:t>pass</a:t>
            </a:r>
            <a:r>
              <a:rPr lang="en-US" dirty="0">
                <a:solidFill>
                  <a:schemeClr val="accent2"/>
                </a:solidFill>
              </a:rPr>
              <a:t>:</a:t>
            </a:r>
            <a:r>
              <a:rPr lang="en-US" dirty="0"/>
              <a:t> to provide an argument to a function</a:t>
            </a:r>
            <a:r>
              <a:rPr lang="en-US" dirty="0">
                <a:solidFill>
                  <a:schemeClr val="accent2"/>
                </a:solidFill>
              </a:rPr>
              <a:t>.</a:t>
            </a:r>
          </a:p>
          <a:p>
            <a:pPr lvl="1"/>
            <a:r>
              <a:rPr lang="en-US" i="1" dirty="0">
                <a:solidFill>
                  <a:schemeClr val="accent6"/>
                </a:solidFill>
              </a:rPr>
              <a:t>call</a:t>
            </a:r>
            <a:r>
              <a:rPr lang="en-US" dirty="0">
                <a:solidFill>
                  <a:schemeClr val="accent2"/>
                </a:solidFill>
              </a:rPr>
              <a:t>:</a:t>
            </a:r>
            <a:r>
              <a:rPr lang="en-US" dirty="0"/>
              <a:t> ask Python to execute a function </a:t>
            </a:r>
            <a:r>
              <a:rPr lang="en-US" dirty="0">
                <a:solidFill>
                  <a:schemeClr val="accent6"/>
                </a:solidFill>
              </a:rPr>
              <a:t>(</a:t>
            </a:r>
            <a:r>
              <a:rPr lang="en-US" dirty="0"/>
              <a:t>by name</a:t>
            </a:r>
            <a:r>
              <a:rPr lang="en-US" dirty="0">
                <a:solidFill>
                  <a:schemeClr val="accent6"/>
                </a:solidFill>
              </a:rPr>
              <a:t>)</a:t>
            </a:r>
            <a:r>
              <a:rPr lang="en-US" dirty="0">
                <a:solidFill>
                  <a:schemeClr val="accent2"/>
                </a:solidFill>
              </a:rPr>
              <a:t>.</a:t>
            </a:r>
          </a:p>
          <a:p>
            <a:pPr lvl="1"/>
            <a:r>
              <a:rPr lang="en-US" i="1" dirty="0">
                <a:solidFill>
                  <a:schemeClr val="accent6"/>
                </a:solidFill>
              </a:rPr>
              <a:t>return</a:t>
            </a:r>
            <a:r>
              <a:rPr lang="en-US" dirty="0">
                <a:solidFill>
                  <a:schemeClr val="accent2"/>
                </a:solidFill>
              </a:rPr>
              <a:t>:</a:t>
            </a:r>
            <a:r>
              <a:rPr lang="en-US" dirty="0"/>
              <a:t> give a value back to where the function was called from</a:t>
            </a:r>
            <a:r>
              <a:rPr lang="en-US" dirty="0">
                <a:solidFill>
                  <a:schemeClr val="accent2"/>
                </a:solidFill>
              </a:rPr>
              <a:t>.</a:t>
            </a:r>
          </a:p>
        </p:txBody>
      </p:sp>
      <p:sp>
        <p:nvSpPr>
          <p:cNvPr id="8" name="Arrow: Down 7">
            <a:extLst>
              <a:ext uri="{FF2B5EF4-FFF2-40B4-BE49-F238E27FC236}">
                <a16:creationId xmlns:a16="http://schemas.microsoft.com/office/drawing/2014/main" id="{36FA454D-78F3-4652-8EFF-7C48FEBEB96A}"/>
              </a:ext>
            </a:extLst>
          </p:cNvPr>
          <p:cNvSpPr/>
          <p:nvPr/>
        </p:nvSpPr>
        <p:spPr>
          <a:xfrm>
            <a:off x="10384868" y="4140584"/>
            <a:ext cx="376991" cy="56710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 name="Rectangle: Rounded Corners 2">
            <a:extLst>
              <a:ext uri="{FF2B5EF4-FFF2-40B4-BE49-F238E27FC236}">
                <a16:creationId xmlns:a16="http://schemas.microsoft.com/office/drawing/2014/main" id="{1638D563-4F9D-2983-7D0A-83C4A5FC410D}"/>
              </a:ext>
            </a:extLst>
          </p:cNvPr>
          <p:cNvSpPr/>
          <p:nvPr/>
        </p:nvSpPr>
        <p:spPr>
          <a:xfrm>
            <a:off x="9645445" y="2320878"/>
            <a:ext cx="1855839" cy="159872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accent6"/>
                </a:solidFill>
              </a:rPr>
              <a:t>Function</a:t>
            </a:r>
          </a:p>
        </p:txBody>
      </p:sp>
      <p:sp>
        <p:nvSpPr>
          <p:cNvPr id="7" name="Arrow: Down 6">
            <a:extLst>
              <a:ext uri="{FF2B5EF4-FFF2-40B4-BE49-F238E27FC236}">
                <a16:creationId xmlns:a16="http://schemas.microsoft.com/office/drawing/2014/main" id="{76E37A10-BCB9-B9AB-BF71-64D8F2AD2B40}"/>
              </a:ext>
            </a:extLst>
          </p:cNvPr>
          <p:cNvSpPr/>
          <p:nvPr/>
        </p:nvSpPr>
        <p:spPr>
          <a:xfrm>
            <a:off x="10384867" y="1298385"/>
            <a:ext cx="376991" cy="8477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9" name="TextBox 8">
            <a:extLst>
              <a:ext uri="{FF2B5EF4-FFF2-40B4-BE49-F238E27FC236}">
                <a16:creationId xmlns:a16="http://schemas.microsoft.com/office/drawing/2014/main" id="{11516697-AA8E-1205-0331-85AB74D803EF}"/>
              </a:ext>
            </a:extLst>
          </p:cNvPr>
          <p:cNvSpPr txBox="1"/>
          <p:nvPr/>
        </p:nvSpPr>
        <p:spPr>
          <a:xfrm>
            <a:off x="9880352" y="812539"/>
            <a:ext cx="1386020" cy="369332"/>
          </a:xfrm>
          <a:prstGeom prst="rect">
            <a:avLst/>
          </a:prstGeom>
          <a:noFill/>
        </p:spPr>
        <p:txBody>
          <a:bodyPr wrap="none" rtlCol="0">
            <a:spAutoFit/>
          </a:bodyPr>
          <a:lstStyle/>
          <a:p>
            <a:r>
              <a:rPr lang="en-US" b="1" dirty="0">
                <a:solidFill>
                  <a:schemeClr val="accent6"/>
                </a:solidFill>
              </a:rPr>
              <a:t>Arguments</a:t>
            </a:r>
          </a:p>
        </p:txBody>
      </p:sp>
      <p:sp>
        <p:nvSpPr>
          <p:cNvPr id="10" name="TextBox 9">
            <a:extLst>
              <a:ext uri="{FF2B5EF4-FFF2-40B4-BE49-F238E27FC236}">
                <a16:creationId xmlns:a16="http://schemas.microsoft.com/office/drawing/2014/main" id="{A2AC5ACC-744B-7E32-EC2E-3F2C434B515E}"/>
              </a:ext>
            </a:extLst>
          </p:cNvPr>
          <p:cNvSpPr txBox="1"/>
          <p:nvPr/>
        </p:nvSpPr>
        <p:spPr>
          <a:xfrm>
            <a:off x="10063232" y="4787727"/>
            <a:ext cx="1016368" cy="369332"/>
          </a:xfrm>
          <a:prstGeom prst="rect">
            <a:avLst/>
          </a:prstGeom>
          <a:noFill/>
        </p:spPr>
        <p:txBody>
          <a:bodyPr wrap="none" rtlCol="0">
            <a:spAutoFit/>
          </a:bodyPr>
          <a:lstStyle/>
          <a:p>
            <a:r>
              <a:rPr lang="en-US" b="1" dirty="0">
                <a:solidFill>
                  <a:schemeClr val="accent6"/>
                </a:solidFill>
              </a:rPr>
              <a:t>Returns</a:t>
            </a:r>
          </a:p>
        </p:txBody>
      </p:sp>
      <p:sp>
        <p:nvSpPr>
          <p:cNvPr id="11" name="TextBox 10">
            <a:extLst>
              <a:ext uri="{FF2B5EF4-FFF2-40B4-BE49-F238E27FC236}">
                <a16:creationId xmlns:a16="http://schemas.microsoft.com/office/drawing/2014/main" id="{D8B6E648-6413-2D89-6CB9-064BCE981567}"/>
              </a:ext>
            </a:extLst>
          </p:cNvPr>
          <p:cNvSpPr txBox="1"/>
          <p:nvPr/>
        </p:nvSpPr>
        <p:spPr>
          <a:xfrm>
            <a:off x="7911145" y="814388"/>
            <a:ext cx="2082472" cy="646331"/>
          </a:xfrm>
          <a:prstGeom prst="rect">
            <a:avLst/>
          </a:prstGeom>
          <a:noFill/>
        </p:spPr>
        <p:txBody>
          <a:bodyPr wrap="square" rtlCol="0">
            <a:spAutoFit/>
          </a:bodyPr>
          <a:lstStyle/>
          <a:p>
            <a:r>
              <a:rPr lang="en-US" dirty="0">
                <a:solidFill>
                  <a:srgbClr val="FFFFFF"/>
                </a:solidFill>
              </a:rPr>
              <a:t>The stuff we </a:t>
            </a:r>
            <a:r>
              <a:rPr lang="en-US" b="1" dirty="0">
                <a:solidFill>
                  <a:schemeClr val="accent6"/>
                </a:solidFill>
              </a:rPr>
              <a:t>pass</a:t>
            </a:r>
            <a:r>
              <a:rPr lang="en-US" dirty="0">
                <a:solidFill>
                  <a:srgbClr val="FFFFFF"/>
                </a:solidFill>
              </a:rPr>
              <a:t> to the function</a:t>
            </a:r>
            <a:r>
              <a:rPr lang="en-US" dirty="0">
                <a:solidFill>
                  <a:schemeClr val="accent6"/>
                </a:solidFill>
              </a:rPr>
              <a:t>.</a:t>
            </a:r>
          </a:p>
        </p:txBody>
      </p:sp>
      <p:sp>
        <p:nvSpPr>
          <p:cNvPr id="12" name="TextBox 11">
            <a:extLst>
              <a:ext uri="{FF2B5EF4-FFF2-40B4-BE49-F238E27FC236}">
                <a16:creationId xmlns:a16="http://schemas.microsoft.com/office/drawing/2014/main" id="{160B1764-BE13-B89D-4E7E-4CC231890699}"/>
              </a:ext>
            </a:extLst>
          </p:cNvPr>
          <p:cNvSpPr txBox="1"/>
          <p:nvPr/>
        </p:nvSpPr>
        <p:spPr>
          <a:xfrm>
            <a:off x="7987502" y="4246020"/>
            <a:ext cx="2123166" cy="923330"/>
          </a:xfrm>
          <a:prstGeom prst="rect">
            <a:avLst/>
          </a:prstGeom>
          <a:noFill/>
        </p:spPr>
        <p:txBody>
          <a:bodyPr wrap="square" rtlCol="0">
            <a:spAutoFit/>
          </a:bodyPr>
          <a:lstStyle/>
          <a:p>
            <a:r>
              <a:rPr lang="en-US" dirty="0">
                <a:solidFill>
                  <a:srgbClr val="FFFFFF"/>
                </a:solidFill>
              </a:rPr>
              <a:t>The stuff the function </a:t>
            </a:r>
            <a:r>
              <a:rPr lang="en-US" b="1" dirty="0">
                <a:solidFill>
                  <a:schemeClr val="accent6"/>
                </a:solidFill>
              </a:rPr>
              <a:t>returns</a:t>
            </a:r>
            <a:r>
              <a:rPr lang="en-US" dirty="0">
                <a:solidFill>
                  <a:srgbClr val="FFFFFF"/>
                </a:solidFill>
              </a:rPr>
              <a:t> to us after we </a:t>
            </a:r>
            <a:r>
              <a:rPr lang="en-US" b="1" dirty="0">
                <a:solidFill>
                  <a:schemeClr val="accent6"/>
                </a:solidFill>
              </a:rPr>
              <a:t>call</a:t>
            </a:r>
            <a:r>
              <a:rPr lang="en-US" b="1" dirty="0">
                <a:solidFill>
                  <a:srgbClr val="FFFFFF"/>
                </a:solidFill>
              </a:rPr>
              <a:t> </a:t>
            </a:r>
            <a:r>
              <a:rPr lang="en-US" dirty="0">
                <a:solidFill>
                  <a:srgbClr val="FFFFFF"/>
                </a:solidFill>
              </a:rPr>
              <a:t>it</a:t>
            </a:r>
            <a:r>
              <a:rPr lang="en-US" dirty="0">
                <a:solidFill>
                  <a:schemeClr val="accent6"/>
                </a:solidFill>
              </a:rPr>
              <a:t>.</a:t>
            </a:r>
          </a:p>
        </p:txBody>
      </p:sp>
      <p:sp>
        <p:nvSpPr>
          <p:cNvPr id="6" name="TextBox 5">
            <a:extLst>
              <a:ext uri="{FF2B5EF4-FFF2-40B4-BE49-F238E27FC236}">
                <a16:creationId xmlns:a16="http://schemas.microsoft.com/office/drawing/2014/main" id="{020D3BF6-F4C1-4540-A6EF-274236DD7A52}"/>
              </a:ext>
            </a:extLst>
          </p:cNvPr>
          <p:cNvSpPr txBox="1"/>
          <p:nvPr/>
        </p:nvSpPr>
        <p:spPr>
          <a:xfrm>
            <a:off x="1070811" y="2333279"/>
            <a:ext cx="6840334" cy="646331"/>
          </a:xfrm>
          <a:prstGeom prst="rect">
            <a:avLst/>
          </a:prstGeom>
          <a:noFill/>
        </p:spPr>
        <p:txBody>
          <a:bodyPr wrap="none" rtlCol="0">
            <a:spAutoFit/>
          </a:bodyPr>
          <a:lstStyle/>
          <a:p>
            <a:r>
              <a:rPr lang="en-US" sz="3600" b="1" dirty="0">
                <a:solidFill>
                  <a:srgbClr val="00FF00"/>
                </a:solidFill>
                <a:latin typeface="Courier New"/>
                <a:cs typeface="Courier New"/>
              </a:rPr>
              <a:t>function_name(arguments)</a:t>
            </a:r>
            <a:endParaRPr lang="en-US" sz="3600" dirty="0">
              <a:solidFill>
                <a:srgbClr val="00FF00"/>
              </a:solidFill>
              <a:latin typeface="Courier New"/>
              <a:cs typeface="Courier New"/>
            </a:endParaRPr>
          </a:p>
        </p:txBody>
      </p:sp>
      <p:sp>
        <p:nvSpPr>
          <p:cNvPr id="13" name="TextBox 12">
            <a:extLst>
              <a:ext uri="{FF2B5EF4-FFF2-40B4-BE49-F238E27FC236}">
                <a16:creationId xmlns:a16="http://schemas.microsoft.com/office/drawing/2014/main" id="{093DD0F0-16EC-9737-318B-7CC02ACD0ABB}"/>
              </a:ext>
            </a:extLst>
          </p:cNvPr>
          <p:cNvSpPr txBox="1"/>
          <p:nvPr/>
        </p:nvSpPr>
        <p:spPr>
          <a:xfrm>
            <a:off x="1070811" y="2922232"/>
            <a:ext cx="4344459" cy="646331"/>
          </a:xfrm>
          <a:prstGeom prst="rect">
            <a:avLst/>
          </a:prstGeom>
          <a:noFill/>
        </p:spPr>
        <p:txBody>
          <a:bodyPr wrap="none" rtlCol="0">
            <a:spAutoFit/>
          </a:bodyPr>
          <a:lstStyle/>
          <a:p>
            <a:r>
              <a:rPr lang="en-US" sz="3600" b="1" dirty="0">
                <a:solidFill>
                  <a:srgbClr val="00FF00"/>
                </a:solidFill>
                <a:latin typeface="Courier New"/>
                <a:cs typeface="Courier New"/>
              </a:rPr>
              <a:t>function_name()</a:t>
            </a:r>
            <a:endParaRPr lang="en-US" sz="3600" dirty="0">
              <a:solidFill>
                <a:srgbClr val="00FF00"/>
              </a:solidFill>
              <a:latin typeface="Courier New"/>
              <a:cs typeface="Courier New"/>
            </a:endParaRPr>
          </a:p>
        </p:txBody>
      </p:sp>
      <p:sp>
        <p:nvSpPr>
          <p:cNvPr id="14" name="TextBox 13">
            <a:extLst>
              <a:ext uri="{FF2B5EF4-FFF2-40B4-BE49-F238E27FC236}">
                <a16:creationId xmlns:a16="http://schemas.microsoft.com/office/drawing/2014/main" id="{65FDA087-9202-8209-1F69-F700A17B11D3}"/>
              </a:ext>
            </a:extLst>
          </p:cNvPr>
          <p:cNvSpPr txBox="1"/>
          <p:nvPr/>
        </p:nvSpPr>
        <p:spPr>
          <a:xfrm>
            <a:off x="1070811" y="3515089"/>
            <a:ext cx="3789820" cy="646331"/>
          </a:xfrm>
          <a:prstGeom prst="rect">
            <a:avLst/>
          </a:prstGeom>
          <a:noFill/>
        </p:spPr>
        <p:txBody>
          <a:bodyPr wrap="none" rtlCol="0">
            <a:spAutoFit/>
          </a:bodyPr>
          <a:lstStyle/>
          <a:p>
            <a:r>
              <a:rPr lang="en-US" sz="3600" b="1" dirty="0">
                <a:solidFill>
                  <a:srgbClr val="FF0000"/>
                </a:solidFill>
                <a:latin typeface="Courier New"/>
                <a:cs typeface="Courier New"/>
              </a:rPr>
              <a:t>function_name</a:t>
            </a:r>
            <a:endParaRPr lang="en-US" sz="3600" dirty="0">
              <a:solidFill>
                <a:srgbClr val="FF0000"/>
              </a:solidFill>
              <a:latin typeface="Courier New"/>
              <a:cs typeface="Courier New"/>
            </a:endParaRPr>
          </a:p>
        </p:txBody>
      </p:sp>
      <p:sp>
        <p:nvSpPr>
          <p:cNvPr id="15" name="TextBox 14">
            <a:extLst>
              <a:ext uri="{FF2B5EF4-FFF2-40B4-BE49-F238E27FC236}">
                <a16:creationId xmlns:a16="http://schemas.microsoft.com/office/drawing/2014/main" id="{CC71F84B-EAEF-CDE1-A7D7-20F1E6BCB7EB}"/>
              </a:ext>
            </a:extLst>
          </p:cNvPr>
          <p:cNvSpPr txBox="1"/>
          <p:nvPr/>
        </p:nvSpPr>
        <p:spPr>
          <a:xfrm>
            <a:off x="5749532" y="3669254"/>
            <a:ext cx="2577715" cy="707886"/>
          </a:xfrm>
          <a:prstGeom prst="rect">
            <a:avLst/>
          </a:prstGeom>
          <a:noFill/>
        </p:spPr>
        <p:txBody>
          <a:bodyPr wrap="square" rtlCol="0">
            <a:spAutoFit/>
          </a:bodyPr>
          <a:lstStyle/>
          <a:p>
            <a:r>
              <a:rPr lang="en-US" sz="2000" b="1" dirty="0">
                <a:solidFill>
                  <a:srgbClr val="FFFFFF"/>
                </a:solidFill>
              </a:rPr>
              <a:t>Would not result in a function call</a:t>
            </a:r>
            <a:r>
              <a:rPr lang="en-US" sz="2000" b="1" dirty="0">
                <a:solidFill>
                  <a:schemeClr val="accent2"/>
                </a:solidFill>
              </a:rPr>
              <a:t>.</a:t>
            </a:r>
          </a:p>
        </p:txBody>
      </p:sp>
      <p:sp>
        <p:nvSpPr>
          <p:cNvPr id="16" name="Arrow: Down 15">
            <a:extLst>
              <a:ext uri="{FF2B5EF4-FFF2-40B4-BE49-F238E27FC236}">
                <a16:creationId xmlns:a16="http://schemas.microsoft.com/office/drawing/2014/main" id="{55EB79D1-CA94-C2BC-B1D3-EF0585BCAEC9}"/>
              </a:ext>
            </a:extLst>
          </p:cNvPr>
          <p:cNvSpPr/>
          <p:nvPr/>
        </p:nvSpPr>
        <p:spPr>
          <a:xfrm rot="5400000">
            <a:off x="5072022" y="3520471"/>
            <a:ext cx="376991" cy="7008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 name="TextBox 16">
            <a:extLst>
              <a:ext uri="{FF2B5EF4-FFF2-40B4-BE49-F238E27FC236}">
                <a16:creationId xmlns:a16="http://schemas.microsoft.com/office/drawing/2014/main" id="{5B2BA16D-E4EA-8FCB-E25D-D62032B0F6D0}"/>
              </a:ext>
            </a:extLst>
          </p:cNvPr>
          <p:cNvSpPr txBox="1"/>
          <p:nvPr/>
        </p:nvSpPr>
        <p:spPr>
          <a:xfrm>
            <a:off x="8491677" y="2773699"/>
            <a:ext cx="1023037" cy="1138773"/>
          </a:xfrm>
          <a:prstGeom prst="rect">
            <a:avLst/>
          </a:prstGeom>
          <a:noFill/>
        </p:spPr>
        <p:txBody>
          <a:bodyPr wrap="none" rtlCol="0">
            <a:spAutoFit/>
          </a:bodyPr>
          <a:lstStyle/>
          <a:p>
            <a:r>
              <a:rPr lang="en-US" sz="1600" b="1" dirty="0">
                <a:solidFill>
                  <a:srgbClr val="FFFFFF"/>
                </a:solidFill>
                <a:cs typeface="Courier New"/>
              </a:rPr>
              <a:t>Call</a:t>
            </a:r>
          </a:p>
          <a:p>
            <a:r>
              <a:rPr lang="en-US" sz="1600" b="1" dirty="0">
                <a:solidFill>
                  <a:srgbClr val="FFFFFF"/>
                </a:solidFill>
                <a:cs typeface="Courier New"/>
              </a:rPr>
              <a:t>Function</a:t>
            </a:r>
          </a:p>
          <a:p>
            <a:r>
              <a:rPr lang="en-US" sz="3600" b="1" dirty="0">
                <a:solidFill>
                  <a:srgbClr val="00FF00"/>
                </a:solidFill>
                <a:latin typeface="Courier New"/>
                <a:cs typeface="Courier New"/>
              </a:rPr>
              <a:t>()</a:t>
            </a:r>
            <a:endParaRPr lang="en-US" sz="3600" dirty="0">
              <a:solidFill>
                <a:srgbClr val="00FF00"/>
              </a:solidFill>
              <a:latin typeface="Courier New"/>
              <a:cs typeface="Courier New"/>
            </a:endParaRPr>
          </a:p>
        </p:txBody>
      </p:sp>
    </p:spTree>
    <p:extLst>
      <p:ext uri="{BB962C8B-B14F-4D97-AF65-F5344CB8AC3E}">
        <p14:creationId xmlns:p14="http://schemas.microsoft.com/office/powerpoint/2010/main" val="825095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p:txBody>
          <a:bodyPr>
            <a:normAutofit fontScale="90000"/>
          </a:bodyPr>
          <a:lstStyle/>
          <a:p>
            <a:r>
              <a:rPr lang="en-US" b="1" dirty="0"/>
              <a:t>Calling Functions</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a:xfrm>
            <a:off x="838200" y="1825624"/>
            <a:ext cx="10515600" cy="4835479"/>
          </a:xfrm>
        </p:spPr>
        <p:txBody>
          <a:bodyPr>
            <a:normAutofit/>
          </a:bodyPr>
          <a:lstStyle/>
          <a:p>
            <a:r>
              <a:rPr lang="en-US" sz="3200" dirty="0"/>
              <a:t>The general form of a function call</a:t>
            </a:r>
            <a:r>
              <a:rPr lang="en-US" sz="3200" dirty="0">
                <a:solidFill>
                  <a:schemeClr val="accent1"/>
                </a:solidFill>
              </a:rPr>
              <a:t>:</a:t>
            </a:r>
          </a:p>
          <a:p>
            <a:endParaRPr lang="en-US" sz="3200" dirty="0"/>
          </a:p>
          <a:p>
            <a:endParaRPr lang="en-US" sz="3200" dirty="0"/>
          </a:p>
          <a:p>
            <a:endParaRPr lang="en-US" sz="3200" dirty="0"/>
          </a:p>
          <a:p>
            <a:r>
              <a:rPr lang="en-US" sz="3200" dirty="0"/>
              <a:t>Terminology</a:t>
            </a:r>
          </a:p>
          <a:p>
            <a:pPr lvl="1"/>
            <a:r>
              <a:rPr lang="en-US" i="1" dirty="0">
                <a:solidFill>
                  <a:schemeClr val="accent6"/>
                </a:solidFill>
              </a:rPr>
              <a:t>argument</a:t>
            </a:r>
            <a:r>
              <a:rPr lang="en-US" dirty="0">
                <a:solidFill>
                  <a:schemeClr val="accent2"/>
                </a:solidFill>
              </a:rPr>
              <a:t>:</a:t>
            </a:r>
            <a:r>
              <a:rPr lang="en-US" dirty="0"/>
              <a:t> a value given to a function</a:t>
            </a:r>
            <a:r>
              <a:rPr lang="en-US" dirty="0">
                <a:solidFill>
                  <a:schemeClr val="accent2"/>
                </a:solidFill>
              </a:rPr>
              <a:t>.</a:t>
            </a:r>
          </a:p>
          <a:p>
            <a:pPr lvl="1"/>
            <a:r>
              <a:rPr lang="en-US" i="1" dirty="0">
                <a:solidFill>
                  <a:schemeClr val="accent6"/>
                </a:solidFill>
              </a:rPr>
              <a:t>pass</a:t>
            </a:r>
            <a:r>
              <a:rPr lang="en-US" dirty="0">
                <a:solidFill>
                  <a:schemeClr val="accent2"/>
                </a:solidFill>
              </a:rPr>
              <a:t>:</a:t>
            </a:r>
            <a:r>
              <a:rPr lang="en-US" dirty="0"/>
              <a:t> to provide an argument to a function</a:t>
            </a:r>
            <a:r>
              <a:rPr lang="en-US" dirty="0">
                <a:solidFill>
                  <a:schemeClr val="accent2"/>
                </a:solidFill>
              </a:rPr>
              <a:t>.</a:t>
            </a:r>
          </a:p>
          <a:p>
            <a:pPr lvl="1"/>
            <a:r>
              <a:rPr lang="en-US" i="1" dirty="0">
                <a:solidFill>
                  <a:schemeClr val="accent6"/>
                </a:solidFill>
              </a:rPr>
              <a:t>call</a:t>
            </a:r>
            <a:r>
              <a:rPr lang="en-US" dirty="0">
                <a:solidFill>
                  <a:schemeClr val="accent2"/>
                </a:solidFill>
              </a:rPr>
              <a:t>:</a:t>
            </a:r>
            <a:r>
              <a:rPr lang="en-US" dirty="0"/>
              <a:t> ask Python to execute a function </a:t>
            </a:r>
            <a:r>
              <a:rPr lang="en-US" dirty="0">
                <a:solidFill>
                  <a:schemeClr val="accent6"/>
                </a:solidFill>
              </a:rPr>
              <a:t>(</a:t>
            </a:r>
            <a:r>
              <a:rPr lang="en-US" dirty="0"/>
              <a:t>by name</a:t>
            </a:r>
            <a:r>
              <a:rPr lang="en-US" dirty="0">
                <a:solidFill>
                  <a:schemeClr val="accent6"/>
                </a:solidFill>
              </a:rPr>
              <a:t>)</a:t>
            </a:r>
            <a:r>
              <a:rPr lang="en-US" dirty="0">
                <a:solidFill>
                  <a:schemeClr val="accent2"/>
                </a:solidFill>
              </a:rPr>
              <a:t>.</a:t>
            </a:r>
          </a:p>
          <a:p>
            <a:pPr lvl="1"/>
            <a:r>
              <a:rPr lang="en-US" i="1" dirty="0">
                <a:solidFill>
                  <a:schemeClr val="accent6"/>
                </a:solidFill>
              </a:rPr>
              <a:t>return</a:t>
            </a:r>
            <a:r>
              <a:rPr lang="en-US" dirty="0">
                <a:solidFill>
                  <a:schemeClr val="accent2"/>
                </a:solidFill>
              </a:rPr>
              <a:t>:</a:t>
            </a:r>
            <a:r>
              <a:rPr lang="en-US" dirty="0"/>
              <a:t> give a value back to where the function was called from</a:t>
            </a:r>
            <a:r>
              <a:rPr lang="en-US" dirty="0">
                <a:solidFill>
                  <a:schemeClr val="accent2"/>
                </a:solidFill>
              </a:rPr>
              <a:t>.</a:t>
            </a:r>
          </a:p>
        </p:txBody>
      </p:sp>
      <p:sp>
        <p:nvSpPr>
          <p:cNvPr id="5" name="TextBox 4">
            <a:extLst>
              <a:ext uri="{FF2B5EF4-FFF2-40B4-BE49-F238E27FC236}">
                <a16:creationId xmlns:a16="http://schemas.microsoft.com/office/drawing/2014/main" id="{3D0D1CD2-F639-4E50-AF59-FB755AA99606}"/>
              </a:ext>
            </a:extLst>
          </p:cNvPr>
          <p:cNvSpPr txBox="1"/>
          <p:nvPr/>
        </p:nvSpPr>
        <p:spPr>
          <a:xfrm>
            <a:off x="1070811" y="2899611"/>
            <a:ext cx="6840334" cy="646331"/>
          </a:xfrm>
          <a:prstGeom prst="rect">
            <a:avLst/>
          </a:prstGeom>
          <a:noFill/>
        </p:spPr>
        <p:txBody>
          <a:bodyPr wrap="none" rtlCol="0">
            <a:spAutoFit/>
          </a:bodyPr>
          <a:lstStyle/>
          <a:p>
            <a:r>
              <a:rPr lang="en-US" sz="3600" b="1" dirty="0">
                <a:solidFill>
                  <a:srgbClr val="00FF00"/>
                </a:solidFill>
                <a:latin typeface="Courier New"/>
                <a:cs typeface="Courier New"/>
              </a:rPr>
              <a:t>function_name(arguments)</a:t>
            </a:r>
            <a:endParaRPr lang="en-US" sz="3600" dirty="0">
              <a:solidFill>
                <a:srgbClr val="00FF00"/>
              </a:solidFill>
              <a:latin typeface="Courier New"/>
              <a:cs typeface="Courier New"/>
            </a:endParaRPr>
          </a:p>
        </p:txBody>
      </p:sp>
      <p:sp>
        <p:nvSpPr>
          <p:cNvPr id="7" name="Rectangle: Rounded Corners 6">
            <a:extLst>
              <a:ext uri="{FF2B5EF4-FFF2-40B4-BE49-F238E27FC236}">
                <a16:creationId xmlns:a16="http://schemas.microsoft.com/office/drawing/2014/main" id="{5AE82369-491C-4F27-933A-5F81EC317001}"/>
              </a:ext>
            </a:extLst>
          </p:cNvPr>
          <p:cNvSpPr/>
          <p:nvPr/>
        </p:nvSpPr>
        <p:spPr>
          <a:xfrm>
            <a:off x="7982667" y="715482"/>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2. Function Call</a:t>
            </a:r>
          </a:p>
        </p:txBody>
      </p:sp>
    </p:spTree>
    <p:extLst>
      <p:ext uri="{BB962C8B-B14F-4D97-AF65-F5344CB8AC3E}">
        <p14:creationId xmlns:p14="http://schemas.microsoft.com/office/powerpoint/2010/main" val="18167087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p:txBody>
          <a:bodyPr>
            <a:normAutofit fontScale="90000"/>
          </a:bodyPr>
          <a:lstStyle/>
          <a:p>
            <a:r>
              <a:rPr lang="en-US" b="1" dirty="0"/>
              <a:t>Back to evaluation and expressions</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a:xfrm>
            <a:off x="838199" y="1825624"/>
            <a:ext cx="5923548" cy="4835479"/>
          </a:xfrm>
        </p:spPr>
        <p:txBody>
          <a:bodyPr>
            <a:normAutofit/>
          </a:bodyPr>
          <a:lstStyle/>
          <a:p>
            <a:r>
              <a:rPr lang="en-US" sz="3200" dirty="0"/>
              <a:t>Last week we learned about the assignment statement (</a:t>
            </a:r>
            <a:r>
              <a:rPr lang="en-US" sz="3200" dirty="0">
                <a:solidFill>
                  <a:schemeClr val="accent6"/>
                </a:solidFill>
              </a:rPr>
              <a:t>=</a:t>
            </a:r>
            <a:r>
              <a:rPr lang="en-US" sz="3200" dirty="0"/>
              <a:t>)</a:t>
            </a:r>
            <a:r>
              <a:rPr lang="en-US" sz="3200" dirty="0">
                <a:solidFill>
                  <a:schemeClr val="accent3"/>
                </a:solidFill>
              </a:rPr>
              <a:t>.</a:t>
            </a:r>
          </a:p>
          <a:p>
            <a:r>
              <a:rPr lang="en-US" sz="3200" dirty="0"/>
              <a:t>Remember</a:t>
            </a:r>
            <a:r>
              <a:rPr lang="en-US" sz="3200" dirty="0">
                <a:solidFill>
                  <a:schemeClr val="accent6"/>
                </a:solidFill>
              </a:rPr>
              <a:t>, </a:t>
            </a:r>
            <a:r>
              <a:rPr lang="en-US" sz="3200" dirty="0"/>
              <a:t>the value of the expression on the right</a:t>
            </a:r>
            <a:r>
              <a:rPr lang="en-US" sz="3200" dirty="0">
                <a:solidFill>
                  <a:schemeClr val="accent1"/>
                </a:solidFill>
              </a:rPr>
              <a:t>-</a:t>
            </a:r>
            <a:r>
              <a:rPr lang="en-US" sz="3200" dirty="0"/>
              <a:t>hand side (</a:t>
            </a:r>
            <a:r>
              <a:rPr lang="en-US" sz="3200" dirty="0">
                <a:solidFill>
                  <a:schemeClr val="accent6"/>
                </a:solidFill>
              </a:rPr>
              <a:t>RHS</a:t>
            </a:r>
            <a:r>
              <a:rPr lang="en-US" sz="3200" dirty="0"/>
              <a:t>) of the </a:t>
            </a:r>
            <a:r>
              <a:rPr lang="en-US" sz="3200" dirty="0">
                <a:solidFill>
                  <a:schemeClr val="accent6"/>
                </a:solidFill>
              </a:rPr>
              <a:t>=</a:t>
            </a:r>
            <a:r>
              <a:rPr lang="en-US" sz="3200" dirty="0"/>
              <a:t> sign is figured out first and then assigned to the variable on the left</a:t>
            </a:r>
            <a:r>
              <a:rPr lang="en-US" sz="3200" dirty="0">
                <a:solidFill>
                  <a:schemeClr val="accent6"/>
                </a:solidFill>
              </a:rPr>
              <a:t>-</a:t>
            </a:r>
            <a:r>
              <a:rPr lang="en-US" sz="3200" dirty="0"/>
              <a:t>hand side</a:t>
            </a:r>
            <a:r>
              <a:rPr lang="en-US" sz="3200" dirty="0">
                <a:solidFill>
                  <a:schemeClr val="accent1"/>
                </a:solidFill>
              </a:rPr>
              <a:t>.</a:t>
            </a:r>
          </a:p>
          <a:p>
            <a:r>
              <a:rPr lang="en-US" sz="3200" dirty="0"/>
              <a:t>This also applies if the thing on the </a:t>
            </a:r>
            <a:r>
              <a:rPr lang="en-US" sz="3200" dirty="0">
                <a:solidFill>
                  <a:schemeClr val="accent6"/>
                </a:solidFill>
              </a:rPr>
              <a:t>RHS</a:t>
            </a:r>
            <a:r>
              <a:rPr lang="en-US" sz="3200" dirty="0"/>
              <a:t> is a function</a:t>
            </a:r>
            <a:r>
              <a:rPr lang="en-US" sz="3200" dirty="0">
                <a:solidFill>
                  <a:schemeClr val="accent1"/>
                </a:solidFill>
              </a:rPr>
              <a:t>!</a:t>
            </a:r>
          </a:p>
        </p:txBody>
      </p:sp>
      <p:sp>
        <p:nvSpPr>
          <p:cNvPr id="3" name="TextBox 2">
            <a:extLst>
              <a:ext uri="{FF2B5EF4-FFF2-40B4-BE49-F238E27FC236}">
                <a16:creationId xmlns:a16="http://schemas.microsoft.com/office/drawing/2014/main" id="{0A3C96C5-93B1-4DC7-81AD-BC9944288288}"/>
              </a:ext>
            </a:extLst>
          </p:cNvPr>
          <p:cNvSpPr txBox="1"/>
          <p:nvPr/>
        </p:nvSpPr>
        <p:spPr>
          <a:xfrm>
            <a:off x="7351294" y="3858642"/>
            <a:ext cx="4538422" cy="769441"/>
          </a:xfrm>
          <a:prstGeom prst="rect">
            <a:avLst/>
          </a:prstGeom>
          <a:noFill/>
        </p:spPr>
        <p:txBody>
          <a:bodyPr wrap="none" rtlCol="0">
            <a:spAutoFit/>
          </a:bodyPr>
          <a:lstStyle/>
          <a:p>
            <a:r>
              <a:rPr lang="en-US" sz="4400" dirty="0">
                <a:solidFill>
                  <a:srgbClr val="00FF00"/>
                </a:solidFill>
                <a:latin typeface="Consolas" panose="020B0609020204030204" pitchFamily="49" charset="0"/>
              </a:rPr>
              <a:t>x = abs(-20+5)</a:t>
            </a:r>
          </a:p>
        </p:txBody>
      </p:sp>
      <p:sp>
        <p:nvSpPr>
          <p:cNvPr id="6" name="TextBox 5">
            <a:extLst>
              <a:ext uri="{FF2B5EF4-FFF2-40B4-BE49-F238E27FC236}">
                <a16:creationId xmlns:a16="http://schemas.microsoft.com/office/drawing/2014/main" id="{652EAD50-7B24-4DFA-8982-F8046CBDE7A6}"/>
              </a:ext>
            </a:extLst>
          </p:cNvPr>
          <p:cNvSpPr txBox="1"/>
          <p:nvPr/>
        </p:nvSpPr>
        <p:spPr>
          <a:xfrm>
            <a:off x="7659023" y="1797051"/>
            <a:ext cx="4424689" cy="1384995"/>
          </a:xfrm>
          <a:prstGeom prst="rect">
            <a:avLst/>
          </a:prstGeom>
          <a:noFill/>
        </p:spPr>
        <p:txBody>
          <a:bodyPr wrap="square" rtlCol="0">
            <a:spAutoFit/>
          </a:bodyPr>
          <a:lstStyle/>
          <a:p>
            <a:r>
              <a:rPr lang="en-US" sz="2800" dirty="0">
                <a:solidFill>
                  <a:srgbClr val="FFFFFF"/>
                </a:solidFill>
              </a:rPr>
              <a:t>First</a:t>
            </a:r>
            <a:r>
              <a:rPr lang="en-US" sz="2800" dirty="0">
                <a:solidFill>
                  <a:schemeClr val="accent6"/>
                </a:solidFill>
              </a:rPr>
              <a:t>,</a:t>
            </a:r>
            <a:r>
              <a:rPr lang="en-US" sz="2800" dirty="0">
                <a:solidFill>
                  <a:srgbClr val="FFFFFF"/>
                </a:solidFill>
              </a:rPr>
              <a:t> the function is </a:t>
            </a:r>
            <a:r>
              <a:rPr lang="en-US" sz="2800" i="1" dirty="0">
                <a:solidFill>
                  <a:schemeClr val="accent6"/>
                </a:solidFill>
              </a:rPr>
              <a:t>called</a:t>
            </a:r>
            <a:r>
              <a:rPr lang="en-US" sz="2800" dirty="0">
                <a:solidFill>
                  <a:srgbClr val="FFFFFF"/>
                </a:solidFill>
              </a:rPr>
              <a:t> while passing it an </a:t>
            </a:r>
            <a:r>
              <a:rPr lang="en-US" sz="2800" i="1" dirty="0">
                <a:solidFill>
                  <a:schemeClr val="accent6"/>
                </a:solidFill>
              </a:rPr>
              <a:t>argument</a:t>
            </a:r>
            <a:r>
              <a:rPr lang="en-US" sz="2800" dirty="0">
                <a:solidFill>
                  <a:schemeClr val="accent2"/>
                </a:solidFill>
              </a:rPr>
              <a:t>.</a:t>
            </a:r>
          </a:p>
        </p:txBody>
      </p:sp>
      <p:sp>
        <p:nvSpPr>
          <p:cNvPr id="7" name="TextBox 6">
            <a:extLst>
              <a:ext uri="{FF2B5EF4-FFF2-40B4-BE49-F238E27FC236}">
                <a16:creationId xmlns:a16="http://schemas.microsoft.com/office/drawing/2014/main" id="{A3C34FB1-F4BA-4317-8B14-BDB4DB06FB62}"/>
              </a:ext>
            </a:extLst>
          </p:cNvPr>
          <p:cNvSpPr txBox="1"/>
          <p:nvPr/>
        </p:nvSpPr>
        <p:spPr>
          <a:xfrm>
            <a:off x="7230974" y="5342594"/>
            <a:ext cx="3252536" cy="1384995"/>
          </a:xfrm>
          <a:prstGeom prst="rect">
            <a:avLst/>
          </a:prstGeom>
          <a:noFill/>
        </p:spPr>
        <p:txBody>
          <a:bodyPr wrap="square" rtlCol="0">
            <a:spAutoFit/>
          </a:bodyPr>
          <a:lstStyle/>
          <a:p>
            <a:r>
              <a:rPr lang="en-US" sz="2800" dirty="0">
                <a:solidFill>
                  <a:srgbClr val="FFFFFF"/>
                </a:solidFill>
              </a:rPr>
              <a:t>Then</a:t>
            </a:r>
            <a:r>
              <a:rPr lang="en-US" sz="2800" dirty="0">
                <a:solidFill>
                  <a:schemeClr val="accent2"/>
                </a:solidFill>
              </a:rPr>
              <a:t>,</a:t>
            </a:r>
            <a:r>
              <a:rPr lang="en-US" sz="2800" dirty="0">
                <a:solidFill>
                  <a:srgbClr val="FFFFFF"/>
                </a:solidFill>
              </a:rPr>
              <a:t> what the function </a:t>
            </a:r>
            <a:r>
              <a:rPr lang="en-US" sz="2800" i="1" dirty="0">
                <a:solidFill>
                  <a:schemeClr val="accent6"/>
                </a:solidFill>
              </a:rPr>
              <a:t>returns</a:t>
            </a:r>
            <a:r>
              <a:rPr lang="en-US" sz="2800" dirty="0">
                <a:solidFill>
                  <a:srgbClr val="FFFFFF"/>
                </a:solidFill>
              </a:rPr>
              <a:t> is assigned to </a:t>
            </a:r>
            <a:r>
              <a:rPr lang="en-US" sz="2800" i="1" dirty="0">
                <a:solidFill>
                  <a:srgbClr val="FFFFFF"/>
                </a:solidFill>
              </a:rPr>
              <a:t>x</a:t>
            </a:r>
            <a:r>
              <a:rPr lang="en-US" sz="2800" dirty="0">
                <a:solidFill>
                  <a:schemeClr val="accent2"/>
                </a:solidFill>
              </a:rPr>
              <a:t>.</a:t>
            </a:r>
          </a:p>
        </p:txBody>
      </p:sp>
      <p:sp>
        <p:nvSpPr>
          <p:cNvPr id="8" name="Arrow: Down 7">
            <a:extLst>
              <a:ext uri="{FF2B5EF4-FFF2-40B4-BE49-F238E27FC236}">
                <a16:creationId xmlns:a16="http://schemas.microsoft.com/office/drawing/2014/main" id="{21011DE1-0C85-49EE-9CF0-8B2C5AA8A396}"/>
              </a:ext>
            </a:extLst>
          </p:cNvPr>
          <p:cNvSpPr/>
          <p:nvPr/>
        </p:nvSpPr>
        <p:spPr>
          <a:xfrm>
            <a:off x="8905370" y="3206110"/>
            <a:ext cx="421105" cy="7247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6F5F1C25-C584-46F1-A32D-3FC255F6648E}"/>
              </a:ext>
            </a:extLst>
          </p:cNvPr>
          <p:cNvSpPr/>
          <p:nvPr/>
        </p:nvSpPr>
        <p:spPr>
          <a:xfrm flipV="1">
            <a:off x="7376357" y="4577906"/>
            <a:ext cx="421105" cy="7646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72341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p:txBody>
          <a:bodyPr>
            <a:normAutofit fontScale="90000"/>
          </a:bodyPr>
          <a:lstStyle/>
          <a:p>
            <a:r>
              <a:rPr lang="en-US" b="1" dirty="0"/>
              <a:t>Back to evaluation and expressions</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a:xfrm>
            <a:off x="838199" y="1825624"/>
            <a:ext cx="5923548" cy="4835479"/>
          </a:xfrm>
        </p:spPr>
        <p:txBody>
          <a:bodyPr>
            <a:normAutofit/>
          </a:bodyPr>
          <a:lstStyle/>
          <a:p>
            <a:r>
              <a:rPr lang="en-US" sz="3200" dirty="0"/>
              <a:t>Last week we learned about the assignment statement (</a:t>
            </a:r>
            <a:r>
              <a:rPr lang="en-US" sz="3200" dirty="0">
                <a:solidFill>
                  <a:schemeClr val="accent6"/>
                </a:solidFill>
              </a:rPr>
              <a:t>=</a:t>
            </a:r>
            <a:r>
              <a:rPr lang="en-US" sz="3200" dirty="0"/>
              <a:t>)</a:t>
            </a:r>
            <a:r>
              <a:rPr lang="en-US" sz="3200" dirty="0">
                <a:solidFill>
                  <a:schemeClr val="accent3"/>
                </a:solidFill>
              </a:rPr>
              <a:t>.</a:t>
            </a:r>
          </a:p>
          <a:p>
            <a:r>
              <a:rPr lang="en-US" sz="3200" dirty="0"/>
              <a:t>Remember</a:t>
            </a:r>
            <a:r>
              <a:rPr lang="en-US" sz="3200" dirty="0">
                <a:solidFill>
                  <a:schemeClr val="accent6"/>
                </a:solidFill>
              </a:rPr>
              <a:t>, </a:t>
            </a:r>
            <a:r>
              <a:rPr lang="en-US" sz="3200" dirty="0"/>
              <a:t>the value of the expression on the right</a:t>
            </a:r>
            <a:r>
              <a:rPr lang="en-US" sz="3200" dirty="0">
                <a:solidFill>
                  <a:schemeClr val="accent1"/>
                </a:solidFill>
              </a:rPr>
              <a:t>-</a:t>
            </a:r>
            <a:r>
              <a:rPr lang="en-US" sz="3200" dirty="0"/>
              <a:t>hand side (</a:t>
            </a:r>
            <a:r>
              <a:rPr lang="en-US" sz="3200" dirty="0">
                <a:solidFill>
                  <a:schemeClr val="accent6"/>
                </a:solidFill>
              </a:rPr>
              <a:t>RHS</a:t>
            </a:r>
            <a:r>
              <a:rPr lang="en-US" sz="3200" dirty="0"/>
              <a:t>) of the </a:t>
            </a:r>
            <a:r>
              <a:rPr lang="en-US" sz="3200" dirty="0">
                <a:solidFill>
                  <a:schemeClr val="accent6"/>
                </a:solidFill>
              </a:rPr>
              <a:t>=</a:t>
            </a:r>
            <a:r>
              <a:rPr lang="en-US" sz="3200" dirty="0"/>
              <a:t> sign is figured out first and then assigned to the variable on the left</a:t>
            </a:r>
            <a:r>
              <a:rPr lang="en-US" sz="3200" dirty="0">
                <a:solidFill>
                  <a:schemeClr val="accent6"/>
                </a:solidFill>
              </a:rPr>
              <a:t>-</a:t>
            </a:r>
            <a:r>
              <a:rPr lang="en-US" sz="3200" dirty="0"/>
              <a:t>hand side</a:t>
            </a:r>
            <a:r>
              <a:rPr lang="en-US" sz="3200" dirty="0">
                <a:solidFill>
                  <a:schemeClr val="accent1"/>
                </a:solidFill>
              </a:rPr>
              <a:t>.</a:t>
            </a:r>
          </a:p>
          <a:p>
            <a:r>
              <a:rPr lang="en-US" sz="3200" dirty="0"/>
              <a:t>This also applies if the thing on the </a:t>
            </a:r>
            <a:r>
              <a:rPr lang="en-US" sz="3200" dirty="0">
                <a:solidFill>
                  <a:schemeClr val="accent6"/>
                </a:solidFill>
              </a:rPr>
              <a:t>RHS</a:t>
            </a:r>
            <a:r>
              <a:rPr lang="en-US" sz="3200" dirty="0"/>
              <a:t> is a function</a:t>
            </a:r>
            <a:r>
              <a:rPr lang="en-US" sz="3200" dirty="0">
                <a:solidFill>
                  <a:schemeClr val="accent1"/>
                </a:solidFill>
              </a:rPr>
              <a:t>!</a:t>
            </a:r>
          </a:p>
        </p:txBody>
      </p:sp>
      <p:sp>
        <p:nvSpPr>
          <p:cNvPr id="5" name="Arrow: Down 4">
            <a:extLst>
              <a:ext uri="{FF2B5EF4-FFF2-40B4-BE49-F238E27FC236}">
                <a16:creationId xmlns:a16="http://schemas.microsoft.com/office/drawing/2014/main" id="{E239E0EA-E264-A52B-1FD2-82C216ABBB3E}"/>
              </a:ext>
            </a:extLst>
          </p:cNvPr>
          <p:cNvSpPr/>
          <p:nvPr/>
        </p:nvSpPr>
        <p:spPr>
          <a:xfrm>
            <a:off x="9511769" y="5226061"/>
            <a:ext cx="376991" cy="56710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0" name="Rectangle: Rounded Corners 9">
            <a:extLst>
              <a:ext uri="{FF2B5EF4-FFF2-40B4-BE49-F238E27FC236}">
                <a16:creationId xmlns:a16="http://schemas.microsoft.com/office/drawing/2014/main" id="{4E26FF60-2A5E-3B73-E468-657A8DF462C6}"/>
              </a:ext>
            </a:extLst>
          </p:cNvPr>
          <p:cNvSpPr/>
          <p:nvPr/>
        </p:nvSpPr>
        <p:spPr>
          <a:xfrm>
            <a:off x="8772346" y="3406355"/>
            <a:ext cx="1855839" cy="159872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accent6"/>
                </a:solidFill>
              </a:rPr>
              <a:t>Function</a:t>
            </a:r>
          </a:p>
        </p:txBody>
      </p:sp>
      <p:sp>
        <p:nvSpPr>
          <p:cNvPr id="11" name="Arrow: Down 10">
            <a:extLst>
              <a:ext uri="{FF2B5EF4-FFF2-40B4-BE49-F238E27FC236}">
                <a16:creationId xmlns:a16="http://schemas.microsoft.com/office/drawing/2014/main" id="{075B5707-F03D-04D1-EA59-D611E2840EAC}"/>
              </a:ext>
            </a:extLst>
          </p:cNvPr>
          <p:cNvSpPr/>
          <p:nvPr/>
        </p:nvSpPr>
        <p:spPr>
          <a:xfrm>
            <a:off x="9511768" y="2383862"/>
            <a:ext cx="376991" cy="8477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TextBox 11">
            <a:extLst>
              <a:ext uri="{FF2B5EF4-FFF2-40B4-BE49-F238E27FC236}">
                <a16:creationId xmlns:a16="http://schemas.microsoft.com/office/drawing/2014/main" id="{D03361DD-7486-9026-1B07-C9FAEE1458A5}"/>
              </a:ext>
            </a:extLst>
          </p:cNvPr>
          <p:cNvSpPr txBox="1"/>
          <p:nvPr/>
        </p:nvSpPr>
        <p:spPr>
          <a:xfrm>
            <a:off x="9007253" y="1898016"/>
            <a:ext cx="1386020" cy="369332"/>
          </a:xfrm>
          <a:prstGeom prst="rect">
            <a:avLst/>
          </a:prstGeom>
          <a:noFill/>
        </p:spPr>
        <p:txBody>
          <a:bodyPr wrap="none" rtlCol="0">
            <a:spAutoFit/>
          </a:bodyPr>
          <a:lstStyle/>
          <a:p>
            <a:r>
              <a:rPr lang="en-US" b="1" dirty="0">
                <a:solidFill>
                  <a:schemeClr val="accent6"/>
                </a:solidFill>
              </a:rPr>
              <a:t>Arguments</a:t>
            </a:r>
          </a:p>
        </p:txBody>
      </p:sp>
      <p:sp>
        <p:nvSpPr>
          <p:cNvPr id="13" name="TextBox 12">
            <a:extLst>
              <a:ext uri="{FF2B5EF4-FFF2-40B4-BE49-F238E27FC236}">
                <a16:creationId xmlns:a16="http://schemas.microsoft.com/office/drawing/2014/main" id="{89B66FB0-6EB8-A637-8DD4-326B589E5C3D}"/>
              </a:ext>
            </a:extLst>
          </p:cNvPr>
          <p:cNvSpPr txBox="1"/>
          <p:nvPr/>
        </p:nvSpPr>
        <p:spPr>
          <a:xfrm>
            <a:off x="9190133" y="5873204"/>
            <a:ext cx="1016368" cy="369332"/>
          </a:xfrm>
          <a:prstGeom prst="rect">
            <a:avLst/>
          </a:prstGeom>
          <a:noFill/>
        </p:spPr>
        <p:txBody>
          <a:bodyPr wrap="none" rtlCol="0">
            <a:spAutoFit/>
          </a:bodyPr>
          <a:lstStyle/>
          <a:p>
            <a:r>
              <a:rPr lang="en-US" b="1" dirty="0">
                <a:solidFill>
                  <a:schemeClr val="accent6"/>
                </a:solidFill>
              </a:rPr>
              <a:t>Returns</a:t>
            </a:r>
          </a:p>
        </p:txBody>
      </p:sp>
      <p:sp>
        <p:nvSpPr>
          <p:cNvPr id="14" name="TextBox 13">
            <a:extLst>
              <a:ext uri="{FF2B5EF4-FFF2-40B4-BE49-F238E27FC236}">
                <a16:creationId xmlns:a16="http://schemas.microsoft.com/office/drawing/2014/main" id="{5D76DC39-6D7D-D2D2-72A5-EB85CAFFBA19}"/>
              </a:ext>
            </a:extLst>
          </p:cNvPr>
          <p:cNvSpPr txBox="1"/>
          <p:nvPr/>
        </p:nvSpPr>
        <p:spPr>
          <a:xfrm>
            <a:off x="7038046" y="1899865"/>
            <a:ext cx="2082472" cy="646331"/>
          </a:xfrm>
          <a:prstGeom prst="rect">
            <a:avLst/>
          </a:prstGeom>
          <a:noFill/>
        </p:spPr>
        <p:txBody>
          <a:bodyPr wrap="square" rtlCol="0">
            <a:spAutoFit/>
          </a:bodyPr>
          <a:lstStyle/>
          <a:p>
            <a:r>
              <a:rPr lang="en-US" dirty="0">
                <a:solidFill>
                  <a:srgbClr val="FFFFFF"/>
                </a:solidFill>
              </a:rPr>
              <a:t>The stuff we </a:t>
            </a:r>
            <a:r>
              <a:rPr lang="en-US" b="1" dirty="0">
                <a:solidFill>
                  <a:schemeClr val="accent6"/>
                </a:solidFill>
              </a:rPr>
              <a:t>pass</a:t>
            </a:r>
            <a:r>
              <a:rPr lang="en-US" dirty="0">
                <a:solidFill>
                  <a:srgbClr val="FFFFFF"/>
                </a:solidFill>
              </a:rPr>
              <a:t> to the function</a:t>
            </a:r>
            <a:r>
              <a:rPr lang="en-US" dirty="0">
                <a:solidFill>
                  <a:schemeClr val="accent6"/>
                </a:solidFill>
              </a:rPr>
              <a:t>.</a:t>
            </a:r>
          </a:p>
        </p:txBody>
      </p:sp>
      <p:sp>
        <p:nvSpPr>
          <p:cNvPr id="15" name="TextBox 14">
            <a:extLst>
              <a:ext uri="{FF2B5EF4-FFF2-40B4-BE49-F238E27FC236}">
                <a16:creationId xmlns:a16="http://schemas.microsoft.com/office/drawing/2014/main" id="{703508F0-8304-273B-9F8A-9A781BBE1D82}"/>
              </a:ext>
            </a:extLst>
          </p:cNvPr>
          <p:cNvSpPr txBox="1"/>
          <p:nvPr/>
        </p:nvSpPr>
        <p:spPr>
          <a:xfrm>
            <a:off x="7114403" y="5331497"/>
            <a:ext cx="2123166" cy="923330"/>
          </a:xfrm>
          <a:prstGeom prst="rect">
            <a:avLst/>
          </a:prstGeom>
          <a:noFill/>
        </p:spPr>
        <p:txBody>
          <a:bodyPr wrap="square" rtlCol="0">
            <a:spAutoFit/>
          </a:bodyPr>
          <a:lstStyle/>
          <a:p>
            <a:r>
              <a:rPr lang="en-US" dirty="0">
                <a:solidFill>
                  <a:srgbClr val="FFFFFF"/>
                </a:solidFill>
              </a:rPr>
              <a:t>The stuff the function </a:t>
            </a:r>
            <a:r>
              <a:rPr lang="en-US" b="1" dirty="0">
                <a:solidFill>
                  <a:schemeClr val="accent6"/>
                </a:solidFill>
              </a:rPr>
              <a:t>returns</a:t>
            </a:r>
            <a:r>
              <a:rPr lang="en-US" dirty="0">
                <a:solidFill>
                  <a:srgbClr val="FFFFFF"/>
                </a:solidFill>
              </a:rPr>
              <a:t> to us after we </a:t>
            </a:r>
            <a:r>
              <a:rPr lang="en-US" b="1" dirty="0">
                <a:solidFill>
                  <a:schemeClr val="accent6"/>
                </a:solidFill>
              </a:rPr>
              <a:t>call</a:t>
            </a:r>
            <a:r>
              <a:rPr lang="en-US" b="1" dirty="0">
                <a:solidFill>
                  <a:srgbClr val="FFFFFF"/>
                </a:solidFill>
              </a:rPr>
              <a:t> </a:t>
            </a:r>
            <a:r>
              <a:rPr lang="en-US" dirty="0">
                <a:solidFill>
                  <a:srgbClr val="FFFFFF"/>
                </a:solidFill>
              </a:rPr>
              <a:t>it</a:t>
            </a:r>
            <a:r>
              <a:rPr lang="en-US" dirty="0">
                <a:solidFill>
                  <a:schemeClr val="accent6"/>
                </a:solidFill>
              </a:rPr>
              <a:t>.</a:t>
            </a:r>
          </a:p>
        </p:txBody>
      </p:sp>
      <p:sp>
        <p:nvSpPr>
          <p:cNvPr id="16" name="TextBox 15">
            <a:extLst>
              <a:ext uri="{FF2B5EF4-FFF2-40B4-BE49-F238E27FC236}">
                <a16:creationId xmlns:a16="http://schemas.microsoft.com/office/drawing/2014/main" id="{E094F5E9-89ED-D0CA-3945-195949FF5F10}"/>
              </a:ext>
            </a:extLst>
          </p:cNvPr>
          <p:cNvSpPr txBox="1"/>
          <p:nvPr/>
        </p:nvSpPr>
        <p:spPr>
          <a:xfrm>
            <a:off x="9542123" y="1240187"/>
            <a:ext cx="2563522" cy="461665"/>
          </a:xfrm>
          <a:prstGeom prst="rect">
            <a:avLst/>
          </a:prstGeom>
          <a:noFill/>
        </p:spPr>
        <p:txBody>
          <a:bodyPr wrap="none" rtlCol="0">
            <a:spAutoFit/>
          </a:bodyPr>
          <a:lstStyle/>
          <a:p>
            <a:r>
              <a:rPr lang="en-US" sz="2400" dirty="0">
                <a:solidFill>
                  <a:srgbClr val="00FF00"/>
                </a:solidFill>
                <a:latin typeface="Consolas" panose="020B0609020204030204" pitchFamily="49" charset="0"/>
              </a:rPr>
              <a:t>x = abs(-20+5)</a:t>
            </a:r>
          </a:p>
        </p:txBody>
      </p:sp>
      <p:sp>
        <p:nvSpPr>
          <p:cNvPr id="18" name="TextBox 17">
            <a:extLst>
              <a:ext uri="{FF2B5EF4-FFF2-40B4-BE49-F238E27FC236}">
                <a16:creationId xmlns:a16="http://schemas.microsoft.com/office/drawing/2014/main" id="{F7700764-8643-D35A-3299-3191006C2AC1}"/>
              </a:ext>
            </a:extLst>
          </p:cNvPr>
          <p:cNvSpPr txBox="1"/>
          <p:nvPr/>
        </p:nvSpPr>
        <p:spPr>
          <a:xfrm>
            <a:off x="10999216" y="1851849"/>
            <a:ext cx="354584" cy="461665"/>
          </a:xfrm>
          <a:prstGeom prst="rect">
            <a:avLst/>
          </a:prstGeom>
          <a:noFill/>
        </p:spPr>
        <p:txBody>
          <a:bodyPr wrap="none" rtlCol="0">
            <a:spAutoFit/>
          </a:bodyPr>
          <a:lstStyle/>
          <a:p>
            <a:r>
              <a:rPr lang="en-US" sz="2400" dirty="0">
                <a:solidFill>
                  <a:srgbClr val="00FF00"/>
                </a:solidFill>
                <a:latin typeface="Consolas" panose="020B0609020204030204" pitchFamily="49" charset="0"/>
              </a:rPr>
              <a:t>?</a:t>
            </a:r>
          </a:p>
        </p:txBody>
      </p:sp>
      <p:sp>
        <p:nvSpPr>
          <p:cNvPr id="19" name="TextBox 18">
            <a:extLst>
              <a:ext uri="{FF2B5EF4-FFF2-40B4-BE49-F238E27FC236}">
                <a16:creationId xmlns:a16="http://schemas.microsoft.com/office/drawing/2014/main" id="{6ACDDE4F-B5E6-3AD7-9816-8D5A7A2F1BE5}"/>
              </a:ext>
            </a:extLst>
          </p:cNvPr>
          <p:cNvSpPr txBox="1"/>
          <p:nvPr/>
        </p:nvSpPr>
        <p:spPr>
          <a:xfrm>
            <a:off x="10999216" y="4012530"/>
            <a:ext cx="354584" cy="461665"/>
          </a:xfrm>
          <a:prstGeom prst="rect">
            <a:avLst/>
          </a:prstGeom>
          <a:noFill/>
        </p:spPr>
        <p:txBody>
          <a:bodyPr wrap="none" rtlCol="0">
            <a:spAutoFit/>
          </a:bodyPr>
          <a:lstStyle/>
          <a:p>
            <a:r>
              <a:rPr lang="en-US" sz="2400" dirty="0">
                <a:solidFill>
                  <a:srgbClr val="00FF00"/>
                </a:solidFill>
                <a:latin typeface="Consolas" panose="020B0609020204030204" pitchFamily="49" charset="0"/>
              </a:rPr>
              <a:t>?</a:t>
            </a:r>
          </a:p>
        </p:txBody>
      </p:sp>
      <p:sp>
        <p:nvSpPr>
          <p:cNvPr id="20" name="TextBox 19">
            <a:extLst>
              <a:ext uri="{FF2B5EF4-FFF2-40B4-BE49-F238E27FC236}">
                <a16:creationId xmlns:a16="http://schemas.microsoft.com/office/drawing/2014/main" id="{A356F799-D2B5-CAF8-0605-17201A976EB9}"/>
              </a:ext>
            </a:extLst>
          </p:cNvPr>
          <p:cNvSpPr txBox="1"/>
          <p:nvPr/>
        </p:nvSpPr>
        <p:spPr>
          <a:xfrm>
            <a:off x="10999216" y="5827037"/>
            <a:ext cx="354584" cy="461665"/>
          </a:xfrm>
          <a:prstGeom prst="rect">
            <a:avLst/>
          </a:prstGeom>
          <a:noFill/>
        </p:spPr>
        <p:txBody>
          <a:bodyPr wrap="none" rtlCol="0">
            <a:spAutoFit/>
          </a:bodyPr>
          <a:lstStyle/>
          <a:p>
            <a:r>
              <a:rPr lang="en-US" sz="2400" dirty="0">
                <a:solidFill>
                  <a:srgbClr val="00FF00"/>
                </a:solidFill>
                <a:latin typeface="Consolas" panose="020B0609020204030204" pitchFamily="49" charset="0"/>
              </a:rPr>
              <a:t>?</a:t>
            </a:r>
          </a:p>
        </p:txBody>
      </p:sp>
    </p:spTree>
    <p:extLst>
      <p:ext uri="{BB962C8B-B14F-4D97-AF65-F5344CB8AC3E}">
        <p14:creationId xmlns:p14="http://schemas.microsoft.com/office/powerpoint/2010/main" val="29103211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p:txBody>
          <a:bodyPr>
            <a:normAutofit fontScale="90000"/>
          </a:bodyPr>
          <a:lstStyle/>
          <a:p>
            <a:r>
              <a:rPr lang="en-US" b="1" dirty="0"/>
              <a:t>Back to evaluation and expressions</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a:xfrm>
            <a:off x="838199" y="1825624"/>
            <a:ext cx="5923548" cy="4835479"/>
          </a:xfrm>
        </p:spPr>
        <p:txBody>
          <a:bodyPr>
            <a:normAutofit/>
          </a:bodyPr>
          <a:lstStyle/>
          <a:p>
            <a:r>
              <a:rPr lang="en-US" sz="3200" dirty="0"/>
              <a:t>Last week we learned about the assignment statement (</a:t>
            </a:r>
            <a:r>
              <a:rPr lang="en-US" sz="3200" dirty="0">
                <a:solidFill>
                  <a:schemeClr val="accent6"/>
                </a:solidFill>
              </a:rPr>
              <a:t>=</a:t>
            </a:r>
            <a:r>
              <a:rPr lang="en-US" sz="3200" dirty="0"/>
              <a:t>)</a:t>
            </a:r>
            <a:r>
              <a:rPr lang="en-US" sz="3200" dirty="0">
                <a:solidFill>
                  <a:schemeClr val="accent3"/>
                </a:solidFill>
              </a:rPr>
              <a:t>.</a:t>
            </a:r>
          </a:p>
          <a:p>
            <a:r>
              <a:rPr lang="en-US" sz="3200" dirty="0"/>
              <a:t>Remember</a:t>
            </a:r>
            <a:r>
              <a:rPr lang="en-US" sz="3200" dirty="0">
                <a:solidFill>
                  <a:schemeClr val="accent6"/>
                </a:solidFill>
              </a:rPr>
              <a:t>, </a:t>
            </a:r>
            <a:r>
              <a:rPr lang="en-US" sz="3200" dirty="0"/>
              <a:t>the value of the expression on the right</a:t>
            </a:r>
            <a:r>
              <a:rPr lang="en-US" sz="3200" dirty="0">
                <a:solidFill>
                  <a:schemeClr val="accent1"/>
                </a:solidFill>
              </a:rPr>
              <a:t>-</a:t>
            </a:r>
            <a:r>
              <a:rPr lang="en-US" sz="3200" dirty="0"/>
              <a:t>hand side (</a:t>
            </a:r>
            <a:r>
              <a:rPr lang="en-US" sz="3200" dirty="0">
                <a:solidFill>
                  <a:schemeClr val="accent6"/>
                </a:solidFill>
              </a:rPr>
              <a:t>RHS</a:t>
            </a:r>
            <a:r>
              <a:rPr lang="en-US" sz="3200" dirty="0"/>
              <a:t>) of the </a:t>
            </a:r>
            <a:r>
              <a:rPr lang="en-US" sz="3200" dirty="0">
                <a:solidFill>
                  <a:schemeClr val="accent6"/>
                </a:solidFill>
              </a:rPr>
              <a:t>=</a:t>
            </a:r>
            <a:r>
              <a:rPr lang="en-US" sz="3200" dirty="0"/>
              <a:t> sign is figured out first and then assigned to the variable on the left</a:t>
            </a:r>
            <a:r>
              <a:rPr lang="en-US" sz="3200" dirty="0">
                <a:solidFill>
                  <a:schemeClr val="accent6"/>
                </a:solidFill>
              </a:rPr>
              <a:t>-</a:t>
            </a:r>
            <a:r>
              <a:rPr lang="en-US" sz="3200" dirty="0"/>
              <a:t>hand side</a:t>
            </a:r>
            <a:r>
              <a:rPr lang="en-US" sz="3200" dirty="0">
                <a:solidFill>
                  <a:schemeClr val="accent1"/>
                </a:solidFill>
              </a:rPr>
              <a:t>.</a:t>
            </a:r>
          </a:p>
          <a:p>
            <a:r>
              <a:rPr lang="en-US" sz="3200" dirty="0"/>
              <a:t>This also applies if the thing on the </a:t>
            </a:r>
            <a:r>
              <a:rPr lang="en-US" sz="3200" dirty="0">
                <a:solidFill>
                  <a:schemeClr val="accent6"/>
                </a:solidFill>
              </a:rPr>
              <a:t>RHS</a:t>
            </a:r>
            <a:r>
              <a:rPr lang="en-US" sz="3200" dirty="0"/>
              <a:t> is a function</a:t>
            </a:r>
            <a:r>
              <a:rPr lang="en-US" sz="3200" dirty="0">
                <a:solidFill>
                  <a:schemeClr val="accent1"/>
                </a:solidFill>
              </a:rPr>
              <a:t>!</a:t>
            </a:r>
          </a:p>
        </p:txBody>
      </p:sp>
      <p:sp>
        <p:nvSpPr>
          <p:cNvPr id="5" name="Arrow: Down 4">
            <a:extLst>
              <a:ext uri="{FF2B5EF4-FFF2-40B4-BE49-F238E27FC236}">
                <a16:creationId xmlns:a16="http://schemas.microsoft.com/office/drawing/2014/main" id="{E239E0EA-E264-A52B-1FD2-82C216ABBB3E}"/>
              </a:ext>
            </a:extLst>
          </p:cNvPr>
          <p:cNvSpPr/>
          <p:nvPr/>
        </p:nvSpPr>
        <p:spPr>
          <a:xfrm>
            <a:off x="9511769" y="5226061"/>
            <a:ext cx="376991" cy="56710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0" name="Rectangle: Rounded Corners 9">
            <a:extLst>
              <a:ext uri="{FF2B5EF4-FFF2-40B4-BE49-F238E27FC236}">
                <a16:creationId xmlns:a16="http://schemas.microsoft.com/office/drawing/2014/main" id="{4E26FF60-2A5E-3B73-E468-657A8DF462C6}"/>
              </a:ext>
            </a:extLst>
          </p:cNvPr>
          <p:cNvSpPr/>
          <p:nvPr/>
        </p:nvSpPr>
        <p:spPr>
          <a:xfrm>
            <a:off x="8772346" y="3406355"/>
            <a:ext cx="1855839" cy="159872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accent6"/>
                </a:solidFill>
              </a:rPr>
              <a:t>Function</a:t>
            </a:r>
          </a:p>
        </p:txBody>
      </p:sp>
      <p:sp>
        <p:nvSpPr>
          <p:cNvPr id="11" name="Arrow: Down 10">
            <a:extLst>
              <a:ext uri="{FF2B5EF4-FFF2-40B4-BE49-F238E27FC236}">
                <a16:creationId xmlns:a16="http://schemas.microsoft.com/office/drawing/2014/main" id="{075B5707-F03D-04D1-EA59-D611E2840EAC}"/>
              </a:ext>
            </a:extLst>
          </p:cNvPr>
          <p:cNvSpPr/>
          <p:nvPr/>
        </p:nvSpPr>
        <p:spPr>
          <a:xfrm>
            <a:off x="9511768" y="2383862"/>
            <a:ext cx="376991" cy="8477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TextBox 11">
            <a:extLst>
              <a:ext uri="{FF2B5EF4-FFF2-40B4-BE49-F238E27FC236}">
                <a16:creationId xmlns:a16="http://schemas.microsoft.com/office/drawing/2014/main" id="{D03361DD-7486-9026-1B07-C9FAEE1458A5}"/>
              </a:ext>
            </a:extLst>
          </p:cNvPr>
          <p:cNvSpPr txBox="1"/>
          <p:nvPr/>
        </p:nvSpPr>
        <p:spPr>
          <a:xfrm>
            <a:off x="9007253" y="1898016"/>
            <a:ext cx="1386020" cy="369332"/>
          </a:xfrm>
          <a:prstGeom prst="rect">
            <a:avLst/>
          </a:prstGeom>
          <a:noFill/>
        </p:spPr>
        <p:txBody>
          <a:bodyPr wrap="none" rtlCol="0">
            <a:spAutoFit/>
          </a:bodyPr>
          <a:lstStyle/>
          <a:p>
            <a:r>
              <a:rPr lang="en-US" b="1" dirty="0">
                <a:solidFill>
                  <a:schemeClr val="accent6"/>
                </a:solidFill>
              </a:rPr>
              <a:t>Arguments</a:t>
            </a:r>
          </a:p>
        </p:txBody>
      </p:sp>
      <p:sp>
        <p:nvSpPr>
          <p:cNvPr id="13" name="TextBox 12">
            <a:extLst>
              <a:ext uri="{FF2B5EF4-FFF2-40B4-BE49-F238E27FC236}">
                <a16:creationId xmlns:a16="http://schemas.microsoft.com/office/drawing/2014/main" id="{89B66FB0-6EB8-A637-8DD4-326B589E5C3D}"/>
              </a:ext>
            </a:extLst>
          </p:cNvPr>
          <p:cNvSpPr txBox="1"/>
          <p:nvPr/>
        </p:nvSpPr>
        <p:spPr>
          <a:xfrm>
            <a:off x="9190133" y="5873204"/>
            <a:ext cx="1016368" cy="369332"/>
          </a:xfrm>
          <a:prstGeom prst="rect">
            <a:avLst/>
          </a:prstGeom>
          <a:noFill/>
        </p:spPr>
        <p:txBody>
          <a:bodyPr wrap="none" rtlCol="0">
            <a:spAutoFit/>
          </a:bodyPr>
          <a:lstStyle/>
          <a:p>
            <a:r>
              <a:rPr lang="en-US" b="1" dirty="0">
                <a:solidFill>
                  <a:schemeClr val="accent6"/>
                </a:solidFill>
              </a:rPr>
              <a:t>Returns</a:t>
            </a:r>
          </a:p>
        </p:txBody>
      </p:sp>
      <p:sp>
        <p:nvSpPr>
          <p:cNvPr id="14" name="TextBox 13">
            <a:extLst>
              <a:ext uri="{FF2B5EF4-FFF2-40B4-BE49-F238E27FC236}">
                <a16:creationId xmlns:a16="http://schemas.microsoft.com/office/drawing/2014/main" id="{5D76DC39-6D7D-D2D2-72A5-EB85CAFFBA19}"/>
              </a:ext>
            </a:extLst>
          </p:cNvPr>
          <p:cNvSpPr txBox="1"/>
          <p:nvPr/>
        </p:nvSpPr>
        <p:spPr>
          <a:xfrm>
            <a:off x="7038046" y="1899865"/>
            <a:ext cx="2082472" cy="646331"/>
          </a:xfrm>
          <a:prstGeom prst="rect">
            <a:avLst/>
          </a:prstGeom>
          <a:noFill/>
        </p:spPr>
        <p:txBody>
          <a:bodyPr wrap="square" rtlCol="0">
            <a:spAutoFit/>
          </a:bodyPr>
          <a:lstStyle/>
          <a:p>
            <a:r>
              <a:rPr lang="en-US" dirty="0">
                <a:solidFill>
                  <a:srgbClr val="FFFFFF"/>
                </a:solidFill>
              </a:rPr>
              <a:t>The stuff we </a:t>
            </a:r>
            <a:r>
              <a:rPr lang="en-US" b="1" dirty="0">
                <a:solidFill>
                  <a:schemeClr val="accent6"/>
                </a:solidFill>
              </a:rPr>
              <a:t>pass</a:t>
            </a:r>
            <a:r>
              <a:rPr lang="en-US" dirty="0">
                <a:solidFill>
                  <a:srgbClr val="FFFFFF"/>
                </a:solidFill>
              </a:rPr>
              <a:t> to the function</a:t>
            </a:r>
            <a:r>
              <a:rPr lang="en-US" dirty="0">
                <a:solidFill>
                  <a:schemeClr val="accent6"/>
                </a:solidFill>
              </a:rPr>
              <a:t>.</a:t>
            </a:r>
          </a:p>
        </p:txBody>
      </p:sp>
      <p:sp>
        <p:nvSpPr>
          <p:cNvPr id="15" name="TextBox 14">
            <a:extLst>
              <a:ext uri="{FF2B5EF4-FFF2-40B4-BE49-F238E27FC236}">
                <a16:creationId xmlns:a16="http://schemas.microsoft.com/office/drawing/2014/main" id="{703508F0-8304-273B-9F8A-9A781BBE1D82}"/>
              </a:ext>
            </a:extLst>
          </p:cNvPr>
          <p:cNvSpPr txBox="1"/>
          <p:nvPr/>
        </p:nvSpPr>
        <p:spPr>
          <a:xfrm>
            <a:off x="7114403" y="5331497"/>
            <a:ext cx="2123166" cy="923330"/>
          </a:xfrm>
          <a:prstGeom prst="rect">
            <a:avLst/>
          </a:prstGeom>
          <a:noFill/>
        </p:spPr>
        <p:txBody>
          <a:bodyPr wrap="square" rtlCol="0">
            <a:spAutoFit/>
          </a:bodyPr>
          <a:lstStyle/>
          <a:p>
            <a:r>
              <a:rPr lang="en-US" dirty="0">
                <a:solidFill>
                  <a:srgbClr val="FFFFFF"/>
                </a:solidFill>
              </a:rPr>
              <a:t>The stuff the function </a:t>
            </a:r>
            <a:r>
              <a:rPr lang="en-US" b="1" dirty="0">
                <a:solidFill>
                  <a:schemeClr val="accent6"/>
                </a:solidFill>
              </a:rPr>
              <a:t>returns</a:t>
            </a:r>
            <a:r>
              <a:rPr lang="en-US" dirty="0">
                <a:solidFill>
                  <a:srgbClr val="FFFFFF"/>
                </a:solidFill>
              </a:rPr>
              <a:t> to us after we </a:t>
            </a:r>
            <a:r>
              <a:rPr lang="en-US" b="1" dirty="0">
                <a:solidFill>
                  <a:schemeClr val="accent6"/>
                </a:solidFill>
              </a:rPr>
              <a:t>call</a:t>
            </a:r>
            <a:r>
              <a:rPr lang="en-US" b="1" dirty="0">
                <a:solidFill>
                  <a:srgbClr val="FFFFFF"/>
                </a:solidFill>
              </a:rPr>
              <a:t> </a:t>
            </a:r>
            <a:r>
              <a:rPr lang="en-US" dirty="0">
                <a:solidFill>
                  <a:srgbClr val="FFFFFF"/>
                </a:solidFill>
              </a:rPr>
              <a:t>it</a:t>
            </a:r>
            <a:r>
              <a:rPr lang="en-US" dirty="0">
                <a:solidFill>
                  <a:schemeClr val="accent6"/>
                </a:solidFill>
              </a:rPr>
              <a:t>.</a:t>
            </a:r>
          </a:p>
        </p:txBody>
      </p:sp>
      <p:sp>
        <p:nvSpPr>
          <p:cNvPr id="18" name="TextBox 17">
            <a:extLst>
              <a:ext uri="{FF2B5EF4-FFF2-40B4-BE49-F238E27FC236}">
                <a16:creationId xmlns:a16="http://schemas.microsoft.com/office/drawing/2014/main" id="{F7700764-8643-D35A-3299-3191006C2AC1}"/>
              </a:ext>
            </a:extLst>
          </p:cNvPr>
          <p:cNvSpPr txBox="1"/>
          <p:nvPr/>
        </p:nvSpPr>
        <p:spPr>
          <a:xfrm>
            <a:off x="10999216" y="1851849"/>
            <a:ext cx="694421" cy="461665"/>
          </a:xfrm>
          <a:prstGeom prst="rect">
            <a:avLst/>
          </a:prstGeom>
          <a:noFill/>
        </p:spPr>
        <p:txBody>
          <a:bodyPr wrap="none" rtlCol="0">
            <a:spAutoFit/>
          </a:bodyPr>
          <a:lstStyle/>
          <a:p>
            <a:r>
              <a:rPr lang="en-US" sz="2400" dirty="0">
                <a:solidFill>
                  <a:srgbClr val="00FF00"/>
                </a:solidFill>
                <a:latin typeface="Consolas" panose="020B0609020204030204" pitchFamily="49" charset="0"/>
              </a:rPr>
              <a:t>-15</a:t>
            </a:r>
          </a:p>
        </p:txBody>
      </p:sp>
      <p:sp>
        <p:nvSpPr>
          <p:cNvPr id="19" name="TextBox 18">
            <a:extLst>
              <a:ext uri="{FF2B5EF4-FFF2-40B4-BE49-F238E27FC236}">
                <a16:creationId xmlns:a16="http://schemas.microsoft.com/office/drawing/2014/main" id="{6ACDDE4F-B5E6-3AD7-9816-8D5A7A2F1BE5}"/>
              </a:ext>
            </a:extLst>
          </p:cNvPr>
          <p:cNvSpPr txBox="1"/>
          <p:nvPr/>
        </p:nvSpPr>
        <p:spPr>
          <a:xfrm>
            <a:off x="10999216" y="4012530"/>
            <a:ext cx="694421" cy="461665"/>
          </a:xfrm>
          <a:prstGeom prst="rect">
            <a:avLst/>
          </a:prstGeom>
          <a:noFill/>
        </p:spPr>
        <p:txBody>
          <a:bodyPr wrap="none" rtlCol="0">
            <a:spAutoFit/>
          </a:bodyPr>
          <a:lstStyle/>
          <a:p>
            <a:r>
              <a:rPr lang="en-US" sz="2400" dirty="0">
                <a:solidFill>
                  <a:srgbClr val="00FF00"/>
                </a:solidFill>
                <a:latin typeface="Consolas" panose="020B0609020204030204" pitchFamily="49" charset="0"/>
              </a:rPr>
              <a:t>abs</a:t>
            </a:r>
          </a:p>
        </p:txBody>
      </p:sp>
      <p:sp>
        <p:nvSpPr>
          <p:cNvPr id="20" name="TextBox 19">
            <a:extLst>
              <a:ext uri="{FF2B5EF4-FFF2-40B4-BE49-F238E27FC236}">
                <a16:creationId xmlns:a16="http://schemas.microsoft.com/office/drawing/2014/main" id="{A356F799-D2B5-CAF8-0605-17201A976EB9}"/>
              </a:ext>
            </a:extLst>
          </p:cNvPr>
          <p:cNvSpPr txBox="1"/>
          <p:nvPr/>
        </p:nvSpPr>
        <p:spPr>
          <a:xfrm>
            <a:off x="11184486" y="5827037"/>
            <a:ext cx="524503" cy="461665"/>
          </a:xfrm>
          <a:prstGeom prst="rect">
            <a:avLst/>
          </a:prstGeom>
          <a:noFill/>
        </p:spPr>
        <p:txBody>
          <a:bodyPr wrap="none" rtlCol="0">
            <a:spAutoFit/>
          </a:bodyPr>
          <a:lstStyle/>
          <a:p>
            <a:r>
              <a:rPr lang="en-US" sz="2400" dirty="0">
                <a:solidFill>
                  <a:srgbClr val="00FF00"/>
                </a:solidFill>
                <a:latin typeface="Consolas" panose="020B0609020204030204" pitchFamily="49" charset="0"/>
              </a:rPr>
              <a:t>15</a:t>
            </a:r>
          </a:p>
        </p:txBody>
      </p:sp>
      <p:sp>
        <p:nvSpPr>
          <p:cNvPr id="3" name="TextBox 2">
            <a:extLst>
              <a:ext uri="{FF2B5EF4-FFF2-40B4-BE49-F238E27FC236}">
                <a16:creationId xmlns:a16="http://schemas.microsoft.com/office/drawing/2014/main" id="{04F3D42C-582D-5FDE-4160-FC24181296A1}"/>
              </a:ext>
            </a:extLst>
          </p:cNvPr>
          <p:cNvSpPr txBox="1"/>
          <p:nvPr/>
        </p:nvSpPr>
        <p:spPr>
          <a:xfrm>
            <a:off x="9542123" y="1240187"/>
            <a:ext cx="2563522" cy="461665"/>
          </a:xfrm>
          <a:prstGeom prst="rect">
            <a:avLst/>
          </a:prstGeom>
          <a:noFill/>
        </p:spPr>
        <p:txBody>
          <a:bodyPr wrap="none" rtlCol="0">
            <a:spAutoFit/>
          </a:bodyPr>
          <a:lstStyle/>
          <a:p>
            <a:r>
              <a:rPr lang="en-US" sz="2400" dirty="0">
                <a:solidFill>
                  <a:srgbClr val="00FF00"/>
                </a:solidFill>
                <a:latin typeface="Consolas" panose="020B0609020204030204" pitchFamily="49" charset="0"/>
              </a:rPr>
              <a:t>x = abs(-20+5)</a:t>
            </a:r>
          </a:p>
        </p:txBody>
      </p:sp>
    </p:spTree>
    <p:extLst>
      <p:ext uri="{BB962C8B-B14F-4D97-AF65-F5344CB8AC3E}">
        <p14:creationId xmlns:p14="http://schemas.microsoft.com/office/powerpoint/2010/main" val="2829383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9A57B-21DC-4557-9D2E-36BBF1E923C9}"/>
              </a:ext>
            </a:extLst>
          </p:cNvPr>
          <p:cNvSpPr>
            <a:spLocks noGrp="1"/>
          </p:cNvSpPr>
          <p:nvPr>
            <p:ph type="title"/>
          </p:nvPr>
        </p:nvSpPr>
        <p:spPr/>
        <p:txBody>
          <a:bodyPr>
            <a:normAutofit fontScale="90000"/>
          </a:bodyPr>
          <a:lstStyle/>
          <a:p>
            <a:r>
              <a:rPr lang="en-US"/>
              <a:t>What you’ll learn today</a:t>
            </a:r>
            <a:endParaRPr lang="en-US" dirty="0"/>
          </a:p>
        </p:txBody>
      </p:sp>
      <p:sp>
        <p:nvSpPr>
          <p:cNvPr id="3" name="Content Placeholder 2">
            <a:extLst>
              <a:ext uri="{FF2B5EF4-FFF2-40B4-BE49-F238E27FC236}">
                <a16:creationId xmlns:a16="http://schemas.microsoft.com/office/drawing/2014/main" id="{7AB50049-8F6C-4DF3-BA59-31343B218CF3}"/>
              </a:ext>
            </a:extLst>
          </p:cNvPr>
          <p:cNvSpPr>
            <a:spLocks noGrp="1"/>
          </p:cNvSpPr>
          <p:nvPr>
            <p:ph idx="1"/>
          </p:nvPr>
        </p:nvSpPr>
        <p:spPr/>
        <p:txBody>
          <a:bodyPr/>
          <a:lstStyle/>
          <a:p>
            <a:pPr marL="0" indent="0">
              <a:buNone/>
            </a:pPr>
            <a:r>
              <a:rPr lang="en-US" b="1"/>
              <a:t>Lecture </a:t>
            </a:r>
            <a:r>
              <a:rPr lang="en-US" b="1">
                <a:solidFill>
                  <a:schemeClr val="accent1"/>
                </a:solidFill>
              </a:rPr>
              <a:t>2.1</a:t>
            </a:r>
          </a:p>
          <a:p>
            <a:pPr lvl="1"/>
            <a:r>
              <a:rPr lang="en-US" b="1"/>
              <a:t>Functions</a:t>
            </a:r>
            <a:r>
              <a:rPr lang="en-US" b="1">
                <a:solidFill>
                  <a:schemeClr val="accent1"/>
                </a:solidFill>
              </a:rPr>
              <a:t>,</a:t>
            </a:r>
            <a:r>
              <a:rPr lang="en-US" b="1"/>
              <a:t> input </a:t>
            </a:r>
            <a:r>
              <a:rPr lang="en-US" b="1">
                <a:solidFill>
                  <a:schemeClr val="accent1"/>
                </a:solidFill>
              </a:rPr>
              <a:t>&amp;</a:t>
            </a:r>
            <a:r>
              <a:rPr lang="en-US" b="1"/>
              <a:t> output</a:t>
            </a:r>
            <a:r>
              <a:rPr lang="en-US" b="1">
                <a:solidFill>
                  <a:schemeClr val="accent1"/>
                </a:solidFill>
              </a:rPr>
              <a:t>,</a:t>
            </a:r>
            <a:r>
              <a:rPr lang="en-US" b="1"/>
              <a:t> importing modules</a:t>
            </a:r>
          </a:p>
          <a:p>
            <a:pPr marL="0" indent="0">
              <a:buNone/>
            </a:pPr>
            <a:endParaRPr lang="en-US" dirty="0"/>
          </a:p>
          <a:p>
            <a:pPr marL="0" indent="0">
              <a:buNone/>
            </a:pPr>
            <a:r>
              <a:rPr lang="en-US"/>
              <a:t>Lecture </a:t>
            </a:r>
            <a:r>
              <a:rPr lang="en-US">
                <a:solidFill>
                  <a:schemeClr val="accent1"/>
                </a:solidFill>
              </a:rPr>
              <a:t>2.2</a:t>
            </a:r>
          </a:p>
          <a:p>
            <a:pPr lvl="1"/>
            <a:r>
              <a:rPr lang="en-US"/>
              <a:t>Writing your own functions</a:t>
            </a:r>
            <a:endParaRPr lang="en-US" dirty="0"/>
          </a:p>
        </p:txBody>
      </p:sp>
      <p:pic>
        <p:nvPicPr>
          <p:cNvPr id="5" name="Picture 4">
            <a:extLst>
              <a:ext uri="{FF2B5EF4-FFF2-40B4-BE49-F238E27FC236}">
                <a16:creationId xmlns:a16="http://schemas.microsoft.com/office/drawing/2014/main" id="{061D98CF-C8D0-01EE-C9CE-6F15AC8B78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0351" y="3123816"/>
            <a:ext cx="3444395" cy="3006670"/>
          </a:xfrm>
          <a:prstGeom prst="rect">
            <a:avLst/>
          </a:prstGeom>
        </p:spPr>
      </p:pic>
    </p:spTree>
    <p:extLst>
      <p:ext uri="{BB962C8B-B14F-4D97-AF65-F5344CB8AC3E}">
        <p14:creationId xmlns:p14="http://schemas.microsoft.com/office/powerpoint/2010/main" val="28324639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p:txBody>
          <a:bodyPr>
            <a:normAutofit fontScale="90000"/>
          </a:bodyPr>
          <a:lstStyle/>
          <a:p>
            <a:r>
              <a:rPr lang="en-US" b="1" dirty="0"/>
              <a:t>Back to evaluation and expressions</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a:xfrm>
            <a:off x="838199" y="1825624"/>
            <a:ext cx="5923548" cy="4835479"/>
          </a:xfrm>
        </p:spPr>
        <p:txBody>
          <a:bodyPr>
            <a:normAutofit/>
          </a:bodyPr>
          <a:lstStyle/>
          <a:p>
            <a:r>
              <a:rPr lang="en-US" sz="3200" dirty="0"/>
              <a:t>Last week we learned about the assignment statement (</a:t>
            </a:r>
            <a:r>
              <a:rPr lang="en-US" sz="3200" dirty="0">
                <a:solidFill>
                  <a:schemeClr val="accent6"/>
                </a:solidFill>
              </a:rPr>
              <a:t>=</a:t>
            </a:r>
            <a:r>
              <a:rPr lang="en-US" sz="3200" dirty="0"/>
              <a:t>)</a:t>
            </a:r>
            <a:r>
              <a:rPr lang="en-US" sz="3200" dirty="0">
                <a:solidFill>
                  <a:schemeClr val="accent3"/>
                </a:solidFill>
              </a:rPr>
              <a:t>.</a:t>
            </a:r>
          </a:p>
          <a:p>
            <a:r>
              <a:rPr lang="en-US" sz="3200" dirty="0"/>
              <a:t>Remember</a:t>
            </a:r>
            <a:r>
              <a:rPr lang="en-US" sz="3200" dirty="0">
                <a:solidFill>
                  <a:schemeClr val="accent6"/>
                </a:solidFill>
              </a:rPr>
              <a:t>, </a:t>
            </a:r>
            <a:r>
              <a:rPr lang="en-US" sz="3200" dirty="0"/>
              <a:t>the value of the expression on the right</a:t>
            </a:r>
            <a:r>
              <a:rPr lang="en-US" sz="3200" dirty="0">
                <a:solidFill>
                  <a:schemeClr val="accent1"/>
                </a:solidFill>
              </a:rPr>
              <a:t>-</a:t>
            </a:r>
            <a:r>
              <a:rPr lang="en-US" sz="3200" dirty="0"/>
              <a:t>hand side (</a:t>
            </a:r>
            <a:r>
              <a:rPr lang="en-US" sz="3200" dirty="0">
                <a:solidFill>
                  <a:schemeClr val="accent6"/>
                </a:solidFill>
              </a:rPr>
              <a:t>RHS</a:t>
            </a:r>
            <a:r>
              <a:rPr lang="en-US" sz="3200" dirty="0"/>
              <a:t>) of the </a:t>
            </a:r>
            <a:r>
              <a:rPr lang="en-US" sz="3200" dirty="0">
                <a:solidFill>
                  <a:schemeClr val="accent6"/>
                </a:solidFill>
              </a:rPr>
              <a:t>=</a:t>
            </a:r>
            <a:r>
              <a:rPr lang="en-US" sz="3200" dirty="0"/>
              <a:t> sign is figured out first and then assigned to the variable on the left</a:t>
            </a:r>
            <a:r>
              <a:rPr lang="en-US" sz="3200" dirty="0">
                <a:solidFill>
                  <a:schemeClr val="accent6"/>
                </a:solidFill>
              </a:rPr>
              <a:t>-</a:t>
            </a:r>
            <a:r>
              <a:rPr lang="en-US" sz="3200" dirty="0"/>
              <a:t>hand side</a:t>
            </a:r>
            <a:r>
              <a:rPr lang="en-US" sz="3200" dirty="0">
                <a:solidFill>
                  <a:schemeClr val="accent1"/>
                </a:solidFill>
              </a:rPr>
              <a:t>.</a:t>
            </a:r>
          </a:p>
          <a:p>
            <a:r>
              <a:rPr lang="en-US" sz="3200" dirty="0"/>
              <a:t>This also applies if the thing on the </a:t>
            </a:r>
            <a:r>
              <a:rPr lang="en-US" sz="3200" dirty="0">
                <a:solidFill>
                  <a:schemeClr val="accent6"/>
                </a:solidFill>
              </a:rPr>
              <a:t>RHS</a:t>
            </a:r>
            <a:r>
              <a:rPr lang="en-US" sz="3200" dirty="0"/>
              <a:t> is a function</a:t>
            </a:r>
            <a:r>
              <a:rPr lang="en-US" sz="3200" dirty="0">
                <a:solidFill>
                  <a:schemeClr val="accent1"/>
                </a:solidFill>
              </a:rPr>
              <a:t>!</a:t>
            </a:r>
          </a:p>
        </p:txBody>
      </p:sp>
      <p:sp>
        <p:nvSpPr>
          <p:cNvPr id="10" name="Rectangle: Rounded Corners 9">
            <a:extLst>
              <a:ext uri="{FF2B5EF4-FFF2-40B4-BE49-F238E27FC236}">
                <a16:creationId xmlns:a16="http://schemas.microsoft.com/office/drawing/2014/main" id="{D2C5F3A8-BE28-4182-9C18-F262314480E8}"/>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3. Back to Evaluation and Expressions</a:t>
            </a:r>
          </a:p>
        </p:txBody>
      </p:sp>
    </p:spTree>
    <p:extLst>
      <p:ext uri="{BB962C8B-B14F-4D97-AF65-F5344CB8AC3E}">
        <p14:creationId xmlns:p14="http://schemas.microsoft.com/office/powerpoint/2010/main" val="19857418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A0F70-EFE8-4BEE-A7ED-D96F73B9E475}"/>
              </a:ext>
            </a:extLst>
          </p:cNvPr>
          <p:cNvSpPr>
            <a:spLocks noGrp="1"/>
          </p:cNvSpPr>
          <p:nvPr>
            <p:ph type="title"/>
          </p:nvPr>
        </p:nvSpPr>
        <p:spPr/>
        <p:txBody>
          <a:bodyPr>
            <a:normAutofit fontScale="90000"/>
          </a:bodyPr>
          <a:lstStyle/>
          <a:p>
            <a:r>
              <a:rPr lang="en-US" b="1" dirty="0">
                <a:solidFill>
                  <a:schemeClr val="accent6"/>
                </a:solidFill>
              </a:rPr>
              <a:t>Breakout Session </a:t>
            </a:r>
            <a:r>
              <a:rPr lang="en-US" b="1" dirty="0"/>
              <a:t>1</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43D3FD7-ED84-4934-AB18-7867D5DB8CBD}"/>
                  </a:ext>
                </a:extLst>
              </p:cNvPr>
              <p:cNvSpPr>
                <a:spLocks noGrp="1"/>
              </p:cNvSpPr>
              <p:nvPr>
                <p:ph idx="1"/>
              </p:nvPr>
            </p:nvSpPr>
            <p:spPr>
              <a:xfrm>
                <a:off x="838200" y="1825624"/>
                <a:ext cx="5514474" cy="4835479"/>
              </a:xfrm>
            </p:spPr>
            <p:txBody>
              <a:bodyPr>
                <a:normAutofit/>
              </a:bodyPr>
              <a:lstStyle/>
              <a:p>
                <a14:m>
                  <m:oMath xmlns:m="http://schemas.openxmlformats.org/officeDocument/2006/math">
                    <m:r>
                      <a:rPr lang="en-US" sz="4000" b="0" i="1" smtClean="0">
                        <a:latin typeface="Cambria Math" panose="02040503050406030204" pitchFamily="18" charset="0"/>
                      </a:rPr>
                      <m:t>𝑥</m:t>
                    </m:r>
                    <m:r>
                      <a:rPr lang="en-US" sz="4000" b="0" i="1" smtClean="0">
                        <a:latin typeface="Cambria Math" panose="02040503050406030204" pitchFamily="18" charset="0"/>
                      </a:rPr>
                      <m:t>=</m:t>
                    </m:r>
                    <m:f>
                      <m:fPr>
                        <m:ctrlPr>
                          <a:rPr lang="en-US" sz="4000" b="0" i="1" smtClean="0">
                            <a:latin typeface="Cambria Math" panose="02040503050406030204" pitchFamily="18" charset="0"/>
                          </a:rPr>
                        </m:ctrlPr>
                      </m:fPr>
                      <m:num>
                        <m:d>
                          <m:dPr>
                            <m:begChr m:val="|"/>
                            <m:endChr m:val="|"/>
                            <m:ctrlPr>
                              <a:rPr lang="en-US" sz="4000" b="0" i="1" smtClean="0">
                                <a:latin typeface="Cambria Math" panose="02040503050406030204" pitchFamily="18" charset="0"/>
                              </a:rPr>
                            </m:ctrlPr>
                          </m:dPr>
                          <m:e>
                            <m:r>
                              <a:rPr lang="en-US" sz="4000" b="0" i="1" smtClean="0">
                                <a:latin typeface="Cambria Math" panose="02040503050406030204" pitchFamily="18" charset="0"/>
                              </a:rPr>
                              <m:t>𝑦</m:t>
                            </m:r>
                            <m:r>
                              <a:rPr lang="en-US" sz="4000" b="0" i="1" smtClean="0">
                                <a:latin typeface="Cambria Math" panose="02040503050406030204" pitchFamily="18" charset="0"/>
                              </a:rPr>
                              <m:t> + </m:t>
                            </m:r>
                            <m:r>
                              <a:rPr lang="en-US" sz="4000" b="0" i="1" smtClean="0">
                                <a:latin typeface="Cambria Math" panose="02040503050406030204" pitchFamily="18" charset="0"/>
                              </a:rPr>
                              <m:t>𝑧</m:t>
                            </m:r>
                          </m:e>
                        </m:d>
                        <m:r>
                          <a:rPr lang="en-US" sz="4000" b="0" i="1" smtClean="0">
                            <a:latin typeface="Cambria Math" panose="02040503050406030204" pitchFamily="18" charset="0"/>
                          </a:rPr>
                          <m:t> + </m:t>
                        </m:r>
                        <m:d>
                          <m:dPr>
                            <m:begChr m:val="|"/>
                            <m:endChr m:val="|"/>
                            <m:ctrlPr>
                              <a:rPr lang="en-US" sz="4000" b="0" i="1" smtClean="0">
                                <a:latin typeface="Cambria Math" panose="02040503050406030204" pitchFamily="18" charset="0"/>
                              </a:rPr>
                            </m:ctrlPr>
                          </m:dPr>
                          <m:e>
                            <m:r>
                              <a:rPr lang="en-US" sz="4000" b="0" i="1" smtClean="0">
                                <a:latin typeface="Cambria Math" panose="02040503050406030204" pitchFamily="18" charset="0"/>
                              </a:rPr>
                              <m:t>𝑦</m:t>
                            </m:r>
                            <m:r>
                              <a:rPr lang="en-US" sz="4000" b="0" i="1" smtClean="0">
                                <a:latin typeface="Cambria Math" panose="02040503050406030204" pitchFamily="18" charset="0"/>
                              </a:rPr>
                              <m:t> ∗ </m:t>
                            </m:r>
                            <m:r>
                              <a:rPr lang="en-US" sz="4000" b="0" i="1" smtClean="0">
                                <a:latin typeface="Cambria Math" panose="02040503050406030204" pitchFamily="18" charset="0"/>
                              </a:rPr>
                              <m:t>𝑧</m:t>
                            </m:r>
                          </m:e>
                        </m:d>
                      </m:num>
                      <m:den>
                        <m:sSup>
                          <m:sSupPr>
                            <m:ctrlPr>
                              <a:rPr lang="en-US" sz="4000" b="0" i="1" smtClean="0">
                                <a:latin typeface="Cambria Math" panose="02040503050406030204" pitchFamily="18" charset="0"/>
                              </a:rPr>
                            </m:ctrlPr>
                          </m:sSupPr>
                          <m:e>
                            <m:r>
                              <a:rPr lang="en-US" sz="4000" b="0" i="1" smtClean="0">
                                <a:latin typeface="Cambria Math" panose="02040503050406030204" pitchFamily="18" charset="0"/>
                              </a:rPr>
                              <m:t>𝑦</m:t>
                            </m:r>
                          </m:e>
                          <m:sup>
                            <m:r>
                              <a:rPr lang="en-US" sz="4000" b="0" i="1" smtClean="0">
                                <a:latin typeface="Cambria Math" panose="02040503050406030204" pitchFamily="18" charset="0"/>
                                <a:ea typeface="Cambria Math" panose="02040503050406030204" pitchFamily="18" charset="0"/>
                              </a:rPr>
                              <m:t>𝛼</m:t>
                            </m:r>
                          </m:sup>
                        </m:sSup>
                      </m:den>
                    </m:f>
                  </m:oMath>
                </a14:m>
                <a:endParaRPr lang="en-US" sz="4000" dirty="0"/>
              </a:p>
              <a:p>
                <a:r>
                  <a:rPr lang="en-US" sz="4000" dirty="0"/>
                  <a:t>where</a:t>
                </a:r>
                <a:r>
                  <a:rPr lang="en-US" sz="4000" dirty="0">
                    <a:solidFill>
                      <a:schemeClr val="accent6"/>
                    </a:solidFill>
                  </a:rPr>
                  <a:t>,</a:t>
                </a:r>
              </a:p>
              <a:p>
                <a:pPr lvl="1"/>
                <a14:m>
                  <m:oMath xmlns:m="http://schemas.openxmlformats.org/officeDocument/2006/math">
                    <m:r>
                      <a:rPr lang="en-US" sz="3600" b="0" i="1" smtClean="0">
                        <a:latin typeface="Cambria Math" panose="02040503050406030204" pitchFamily="18" charset="0"/>
                      </a:rPr>
                      <m:t>𝑦</m:t>
                    </m:r>
                    <m:r>
                      <a:rPr lang="en-US" sz="3600" b="0" i="1" smtClean="0">
                        <a:latin typeface="Cambria Math" panose="02040503050406030204" pitchFamily="18" charset="0"/>
                      </a:rPr>
                      <m:t>=−20</m:t>
                    </m:r>
                  </m:oMath>
                </a14:m>
                <a:endParaRPr lang="en-US" sz="3600" dirty="0"/>
              </a:p>
              <a:p>
                <a:pPr lvl="1"/>
                <a14:m>
                  <m:oMath xmlns:m="http://schemas.openxmlformats.org/officeDocument/2006/math">
                    <m:r>
                      <a:rPr lang="en-US" sz="3600" b="0" i="1" smtClean="0">
                        <a:latin typeface="Cambria Math" panose="02040503050406030204" pitchFamily="18" charset="0"/>
                      </a:rPr>
                      <m:t>𝑧</m:t>
                    </m:r>
                    <m:r>
                      <a:rPr lang="en-US" sz="3600" i="1">
                        <a:latin typeface="Cambria Math" panose="02040503050406030204" pitchFamily="18" charset="0"/>
                      </a:rPr>
                      <m:t>=−</m:t>
                    </m:r>
                    <m:r>
                      <a:rPr lang="en-US" sz="3600" b="0" i="1" smtClean="0">
                        <a:latin typeface="Cambria Math" panose="02040503050406030204" pitchFamily="18" charset="0"/>
                      </a:rPr>
                      <m:t>100</m:t>
                    </m:r>
                  </m:oMath>
                </a14:m>
                <a:endParaRPr lang="en-US" sz="3600" b="0" i="1" dirty="0">
                  <a:latin typeface="Cambria Math" panose="02040503050406030204" pitchFamily="18" charset="0"/>
                </a:endParaRPr>
              </a:p>
              <a:p>
                <a:pPr lvl="1"/>
                <a14:m>
                  <m:oMath xmlns:m="http://schemas.openxmlformats.org/officeDocument/2006/math">
                    <m:r>
                      <a:rPr lang="en-US" sz="3600" i="1" smtClean="0">
                        <a:latin typeface="Cambria Math" panose="02040503050406030204" pitchFamily="18" charset="0"/>
                        <a:ea typeface="Cambria Math" panose="02040503050406030204" pitchFamily="18" charset="0"/>
                      </a:rPr>
                      <m:t>𝛼</m:t>
                    </m:r>
                    <m:r>
                      <a:rPr lang="en-US" sz="3600" i="1">
                        <a:latin typeface="Cambria Math" panose="02040503050406030204" pitchFamily="18" charset="0"/>
                      </a:rPr>
                      <m:t>=</m:t>
                    </m:r>
                    <m:r>
                      <a:rPr lang="en-US" sz="3600" b="0" i="1" smtClean="0">
                        <a:latin typeface="Cambria Math" panose="02040503050406030204" pitchFamily="18" charset="0"/>
                      </a:rPr>
                      <m:t>2</m:t>
                    </m:r>
                  </m:oMath>
                </a14:m>
                <a:endParaRPr lang="en-US" sz="3600" dirty="0"/>
              </a:p>
              <a:p>
                <a:pPr lvl="1"/>
                <a:endParaRPr lang="en-US" sz="3600" dirty="0"/>
              </a:p>
              <a:p>
                <a:r>
                  <a:rPr lang="en-US" sz="4000" dirty="0"/>
                  <a:t>What is </a:t>
                </a:r>
                <a14:m>
                  <m:oMath xmlns:m="http://schemas.openxmlformats.org/officeDocument/2006/math">
                    <m:r>
                      <a:rPr lang="en-US" sz="4000" i="1">
                        <a:latin typeface="Cambria Math" panose="02040503050406030204" pitchFamily="18" charset="0"/>
                      </a:rPr>
                      <m:t>𝑥</m:t>
                    </m:r>
                  </m:oMath>
                </a14:m>
                <a:r>
                  <a:rPr lang="en-US" sz="4000" dirty="0"/>
                  <a:t> </a:t>
                </a:r>
                <a:r>
                  <a:rPr lang="en-US" sz="4000" dirty="0">
                    <a:solidFill>
                      <a:schemeClr val="accent6"/>
                    </a:solidFill>
                  </a:rPr>
                  <a:t>?</a:t>
                </a:r>
              </a:p>
              <a:p>
                <a:pPr lvl="1"/>
                <a:endParaRPr lang="en-US" sz="3600" dirty="0"/>
              </a:p>
            </p:txBody>
          </p:sp>
        </mc:Choice>
        <mc:Fallback xmlns="">
          <p:sp>
            <p:nvSpPr>
              <p:cNvPr id="3" name="Content Placeholder 2">
                <a:extLst>
                  <a:ext uri="{FF2B5EF4-FFF2-40B4-BE49-F238E27FC236}">
                    <a16:creationId xmlns:a16="http://schemas.microsoft.com/office/drawing/2014/main" id="{743D3FD7-ED84-4934-AB18-7867D5DB8CBD}"/>
                  </a:ext>
                </a:extLst>
              </p:cNvPr>
              <p:cNvSpPr>
                <a:spLocks noGrp="1" noRot="1" noChangeAspect="1" noMove="1" noResize="1" noEditPoints="1" noAdjustHandles="1" noChangeArrowheads="1" noChangeShapeType="1" noTextEdit="1"/>
              </p:cNvSpPr>
              <p:nvPr>
                <p:ph idx="1"/>
              </p:nvPr>
            </p:nvSpPr>
            <p:spPr>
              <a:xfrm>
                <a:off x="838200" y="1825624"/>
                <a:ext cx="5514474" cy="4835479"/>
              </a:xfrm>
              <a:blipFill>
                <a:blip r:embed="rId2"/>
                <a:stretch>
                  <a:fillRect l="-3540"/>
                </a:stretch>
              </a:blipFill>
            </p:spPr>
            <p:txBody>
              <a:bodyPr/>
              <a:lstStyle/>
              <a:p>
                <a:r>
                  <a:rPr lang="en-US">
                    <a:noFill/>
                  </a:rPr>
                  <a:t> </a:t>
                </a:r>
              </a:p>
            </p:txBody>
          </p:sp>
        </mc:Fallback>
      </mc:AlternateContent>
      <p:sp>
        <p:nvSpPr>
          <p:cNvPr id="4" name="Rectangle: Rounded Corners 3">
            <a:extLst>
              <a:ext uri="{FF2B5EF4-FFF2-40B4-BE49-F238E27FC236}">
                <a16:creationId xmlns:a16="http://schemas.microsoft.com/office/drawing/2014/main" id="{3FF97C0D-FB89-4CD3-9BDC-439C93CA87B0}"/>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4. </a:t>
            </a:r>
            <a:r>
              <a:rPr lang="en-US" sz="2600" b="1" dirty="0">
                <a:solidFill>
                  <a:schemeClr val="accent6"/>
                </a:solidFill>
              </a:rPr>
              <a:t>Breakout Session 1</a:t>
            </a:r>
          </a:p>
        </p:txBody>
      </p:sp>
    </p:spTree>
    <p:extLst>
      <p:ext uri="{BB962C8B-B14F-4D97-AF65-F5344CB8AC3E}">
        <p14:creationId xmlns:p14="http://schemas.microsoft.com/office/powerpoint/2010/main" val="13461137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p:txBody>
          <a:bodyPr>
            <a:normAutofit fontScale="90000"/>
          </a:bodyPr>
          <a:lstStyle/>
          <a:p>
            <a:r>
              <a:rPr lang="en-US" dirty="0"/>
              <a:t>Built</a:t>
            </a:r>
            <a:r>
              <a:rPr lang="en-US" dirty="0">
                <a:solidFill>
                  <a:schemeClr val="accent2"/>
                </a:solidFill>
              </a:rPr>
              <a:t>-</a:t>
            </a:r>
            <a:r>
              <a:rPr lang="en-US" dirty="0"/>
              <a:t>in Functions</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a:xfrm>
            <a:off x="838200" y="1825624"/>
            <a:ext cx="5093368" cy="4835479"/>
          </a:xfrm>
        </p:spPr>
        <p:txBody>
          <a:bodyPr>
            <a:normAutofit/>
          </a:bodyPr>
          <a:lstStyle/>
          <a:p>
            <a:r>
              <a:rPr lang="en-US" sz="3200" dirty="0"/>
              <a:t>The </a:t>
            </a:r>
            <a:r>
              <a:rPr lang="en-US" sz="3200" i="1" dirty="0">
                <a:solidFill>
                  <a:schemeClr val="accent6"/>
                </a:solidFill>
              </a:rPr>
              <a:t>function_name </a:t>
            </a:r>
            <a:r>
              <a:rPr lang="en-US" sz="3200" dirty="0"/>
              <a:t>is the name of the function </a:t>
            </a:r>
            <a:r>
              <a:rPr lang="en-US" sz="3200" dirty="0">
                <a:solidFill>
                  <a:schemeClr val="accent6"/>
                </a:solidFill>
              </a:rPr>
              <a:t>(</a:t>
            </a:r>
            <a:r>
              <a:rPr lang="en-US" sz="3200" dirty="0"/>
              <a:t>like sin or print</a:t>
            </a:r>
            <a:r>
              <a:rPr lang="en-US" sz="3200" dirty="0">
                <a:solidFill>
                  <a:schemeClr val="accent6"/>
                </a:solidFill>
              </a:rPr>
              <a:t>)</a:t>
            </a:r>
            <a:r>
              <a:rPr lang="en-US" sz="3200" dirty="0">
                <a:solidFill>
                  <a:schemeClr val="accent3"/>
                </a:solidFill>
              </a:rPr>
              <a:t>.</a:t>
            </a:r>
            <a:endParaRPr lang="en-US" sz="3200" dirty="0"/>
          </a:p>
          <a:p>
            <a:r>
              <a:rPr lang="en-US" sz="3200" dirty="0"/>
              <a:t>Python has many built</a:t>
            </a:r>
            <a:r>
              <a:rPr lang="en-US" sz="3200" dirty="0">
                <a:solidFill>
                  <a:schemeClr val="accent2"/>
                </a:solidFill>
              </a:rPr>
              <a:t>-</a:t>
            </a:r>
            <a:r>
              <a:rPr lang="en-US" sz="3200" dirty="0"/>
              <a:t>in functions</a:t>
            </a:r>
            <a:r>
              <a:rPr lang="en-US" sz="3200" dirty="0">
                <a:solidFill>
                  <a:schemeClr val="accent2"/>
                </a:solidFill>
              </a:rPr>
              <a:t>.</a:t>
            </a:r>
            <a:r>
              <a:rPr lang="en-US" sz="3200" dirty="0"/>
              <a:t> Learn more about them </a:t>
            </a:r>
            <a:r>
              <a:rPr lang="en-US" sz="3200" dirty="0">
                <a:solidFill>
                  <a:schemeClr val="accent6"/>
                </a:solidFill>
                <a:hlinkClick r:id="rId2">
                  <a:extLst>
                    <a:ext uri="{A12FA001-AC4F-418D-AE19-62706E023703}">
                      <ahyp:hlinkClr xmlns:ahyp="http://schemas.microsoft.com/office/drawing/2018/hyperlinkcolor" val="tx"/>
                    </a:ext>
                  </a:extLst>
                </a:hlinkClick>
              </a:rPr>
              <a:t>here</a:t>
            </a:r>
            <a:r>
              <a:rPr lang="en-US" sz="3200" dirty="0">
                <a:solidFill>
                  <a:schemeClr val="accent1"/>
                </a:solidFill>
              </a:rPr>
              <a:t>.</a:t>
            </a:r>
          </a:p>
        </p:txBody>
      </p:sp>
      <p:pic>
        <p:nvPicPr>
          <p:cNvPr id="3" name="Picture 2">
            <a:extLst>
              <a:ext uri="{FF2B5EF4-FFF2-40B4-BE49-F238E27FC236}">
                <a16:creationId xmlns:a16="http://schemas.microsoft.com/office/drawing/2014/main" id="{042F3782-7893-4AA6-9F09-8CFFFC7661F9}"/>
              </a:ext>
            </a:extLst>
          </p:cNvPr>
          <p:cNvPicPr>
            <a:picLocks noChangeAspect="1"/>
          </p:cNvPicPr>
          <p:nvPr/>
        </p:nvPicPr>
        <p:blipFill rotWithShape="1">
          <a:blip r:embed="rId3"/>
          <a:srcRect l="75093" t="16208" r="4070" b="15812"/>
          <a:stretch/>
        </p:blipFill>
        <p:spPr>
          <a:xfrm>
            <a:off x="6436895" y="727514"/>
            <a:ext cx="5498433" cy="5765718"/>
          </a:xfrm>
          <a:prstGeom prst="rect">
            <a:avLst/>
          </a:prstGeom>
          <a:ln w="28575">
            <a:solidFill>
              <a:schemeClr val="accent2"/>
            </a:solidFill>
          </a:ln>
        </p:spPr>
      </p:pic>
    </p:spTree>
    <p:extLst>
      <p:ext uri="{BB962C8B-B14F-4D97-AF65-F5344CB8AC3E}">
        <p14:creationId xmlns:p14="http://schemas.microsoft.com/office/powerpoint/2010/main" val="42130325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a:xfrm>
            <a:off x="838200" y="727514"/>
            <a:ext cx="10515600" cy="656148"/>
          </a:xfrm>
        </p:spPr>
        <p:txBody>
          <a:bodyPr>
            <a:normAutofit fontScale="90000"/>
          </a:bodyPr>
          <a:lstStyle/>
          <a:p>
            <a:r>
              <a:rPr lang="en-US" dirty="0"/>
              <a:t>Built</a:t>
            </a:r>
            <a:r>
              <a:rPr lang="en-US" dirty="0">
                <a:solidFill>
                  <a:schemeClr val="accent2"/>
                </a:solidFill>
              </a:rPr>
              <a:t>-</a:t>
            </a:r>
            <a:r>
              <a:rPr lang="en-US" dirty="0"/>
              <a:t>in Functions</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a:xfrm>
            <a:off x="838200" y="1825624"/>
            <a:ext cx="5093368" cy="4835479"/>
          </a:xfrm>
        </p:spPr>
        <p:txBody>
          <a:bodyPr>
            <a:normAutofit/>
          </a:bodyPr>
          <a:lstStyle/>
          <a:p>
            <a:r>
              <a:rPr lang="en-US" sz="3200" dirty="0"/>
              <a:t>The </a:t>
            </a:r>
            <a:r>
              <a:rPr lang="en-US" sz="3200" i="1" dirty="0">
                <a:solidFill>
                  <a:schemeClr val="accent6"/>
                </a:solidFill>
              </a:rPr>
              <a:t>function_name </a:t>
            </a:r>
            <a:r>
              <a:rPr lang="en-US" sz="3200" dirty="0"/>
              <a:t>is the name of the function </a:t>
            </a:r>
            <a:r>
              <a:rPr lang="en-US" sz="3200" dirty="0">
                <a:solidFill>
                  <a:schemeClr val="accent6"/>
                </a:solidFill>
              </a:rPr>
              <a:t>(</a:t>
            </a:r>
            <a:r>
              <a:rPr lang="en-US" sz="3200" dirty="0"/>
              <a:t>like sin or print</a:t>
            </a:r>
            <a:r>
              <a:rPr lang="en-US" sz="3200" dirty="0">
                <a:solidFill>
                  <a:schemeClr val="accent6"/>
                </a:solidFill>
              </a:rPr>
              <a:t>)</a:t>
            </a:r>
            <a:r>
              <a:rPr lang="en-US" sz="3200" dirty="0">
                <a:solidFill>
                  <a:schemeClr val="accent3"/>
                </a:solidFill>
              </a:rPr>
              <a:t>.</a:t>
            </a:r>
            <a:endParaRPr lang="en-US" sz="3200" dirty="0"/>
          </a:p>
          <a:p>
            <a:r>
              <a:rPr lang="en-US" sz="3200" dirty="0"/>
              <a:t>Python has many built</a:t>
            </a:r>
            <a:r>
              <a:rPr lang="en-US" sz="3200" dirty="0">
                <a:solidFill>
                  <a:schemeClr val="accent2"/>
                </a:solidFill>
              </a:rPr>
              <a:t>-</a:t>
            </a:r>
            <a:r>
              <a:rPr lang="en-US" sz="3200" dirty="0"/>
              <a:t>in functions</a:t>
            </a:r>
            <a:r>
              <a:rPr lang="en-US" sz="3200" dirty="0">
                <a:solidFill>
                  <a:schemeClr val="accent2"/>
                </a:solidFill>
              </a:rPr>
              <a:t>.</a:t>
            </a:r>
            <a:r>
              <a:rPr lang="en-US" sz="3200" dirty="0"/>
              <a:t> Learn more about them </a:t>
            </a:r>
            <a:r>
              <a:rPr lang="en-US" sz="3200" dirty="0">
                <a:solidFill>
                  <a:schemeClr val="accent6"/>
                </a:solidFill>
                <a:hlinkClick r:id="rId2">
                  <a:extLst>
                    <a:ext uri="{A12FA001-AC4F-418D-AE19-62706E023703}">
                      <ahyp:hlinkClr xmlns:ahyp="http://schemas.microsoft.com/office/drawing/2018/hyperlinkcolor" val="tx"/>
                    </a:ext>
                  </a:extLst>
                </a:hlinkClick>
              </a:rPr>
              <a:t>here</a:t>
            </a:r>
            <a:r>
              <a:rPr lang="en-US" sz="3200" dirty="0">
                <a:solidFill>
                  <a:schemeClr val="accent1"/>
                </a:solidFill>
              </a:rPr>
              <a:t>.</a:t>
            </a:r>
          </a:p>
        </p:txBody>
      </p:sp>
      <p:sp>
        <p:nvSpPr>
          <p:cNvPr id="5" name="Rectangle: Rounded Corners 4">
            <a:extLst>
              <a:ext uri="{FF2B5EF4-FFF2-40B4-BE49-F238E27FC236}">
                <a16:creationId xmlns:a16="http://schemas.microsoft.com/office/drawing/2014/main" id="{8B68B4E8-4B26-4A0F-A7A3-EB6ED7BADF77}"/>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5. Built-in Functions</a:t>
            </a:r>
          </a:p>
        </p:txBody>
      </p:sp>
    </p:spTree>
    <p:extLst>
      <p:ext uri="{BB962C8B-B14F-4D97-AF65-F5344CB8AC3E}">
        <p14:creationId xmlns:p14="http://schemas.microsoft.com/office/powerpoint/2010/main" val="38311289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67310-910C-4BA5-A20E-AB3697376448}"/>
              </a:ext>
            </a:extLst>
          </p:cNvPr>
          <p:cNvSpPr>
            <a:spLocks noGrp="1"/>
          </p:cNvSpPr>
          <p:nvPr>
            <p:ph type="title"/>
          </p:nvPr>
        </p:nvSpPr>
        <p:spPr/>
        <p:txBody>
          <a:bodyPr>
            <a:normAutofit fontScale="90000"/>
          </a:bodyPr>
          <a:lstStyle/>
          <a:p>
            <a:r>
              <a:rPr lang="en-US" dirty="0"/>
              <a:t>Function Help</a:t>
            </a:r>
          </a:p>
        </p:txBody>
      </p:sp>
      <p:sp>
        <p:nvSpPr>
          <p:cNvPr id="4" name="Content Placeholder 3">
            <a:extLst>
              <a:ext uri="{FF2B5EF4-FFF2-40B4-BE49-F238E27FC236}">
                <a16:creationId xmlns:a16="http://schemas.microsoft.com/office/drawing/2014/main" id="{236E29CA-6C02-44B9-BA97-A472C5522EAD}"/>
              </a:ext>
            </a:extLst>
          </p:cNvPr>
          <p:cNvSpPr>
            <a:spLocks noGrp="1"/>
          </p:cNvSpPr>
          <p:nvPr>
            <p:ph idx="1"/>
          </p:nvPr>
        </p:nvSpPr>
        <p:spPr>
          <a:xfrm>
            <a:off x="838200" y="1825624"/>
            <a:ext cx="5093368" cy="4835479"/>
          </a:xfrm>
        </p:spPr>
        <p:txBody>
          <a:bodyPr>
            <a:normAutofit/>
          </a:bodyPr>
          <a:lstStyle/>
          <a:p>
            <a:r>
              <a:rPr lang="en-US" sz="3200" dirty="0"/>
              <a:t>To get information about a particular function</a:t>
            </a:r>
            <a:r>
              <a:rPr lang="en-US" sz="3200" dirty="0">
                <a:solidFill>
                  <a:schemeClr val="accent2"/>
                </a:solidFill>
              </a:rPr>
              <a:t>,</a:t>
            </a:r>
            <a:r>
              <a:rPr lang="en-US" sz="3200" dirty="0"/>
              <a:t> call </a:t>
            </a:r>
            <a:r>
              <a:rPr lang="en-US" sz="3200" b="1" dirty="0">
                <a:solidFill>
                  <a:schemeClr val="accent6"/>
                </a:solidFill>
              </a:rPr>
              <a:t>help</a:t>
            </a:r>
            <a:r>
              <a:rPr lang="en-US" sz="3200" dirty="0"/>
              <a:t> and pass the function as the argument</a:t>
            </a:r>
            <a:r>
              <a:rPr lang="en-US" sz="3200" dirty="0">
                <a:solidFill>
                  <a:schemeClr val="accent2"/>
                </a:solidFill>
              </a:rPr>
              <a:t>.</a:t>
            </a:r>
          </a:p>
          <a:p>
            <a:r>
              <a:rPr lang="en-US" sz="3200" b="1" dirty="0">
                <a:solidFill>
                  <a:schemeClr val="accent6"/>
                </a:solidFill>
              </a:rPr>
              <a:t>help</a:t>
            </a:r>
            <a:r>
              <a:rPr lang="en-US" sz="3200" dirty="0"/>
              <a:t> is one of Python</a:t>
            </a:r>
            <a:r>
              <a:rPr lang="en-US" sz="3200" dirty="0">
                <a:solidFill>
                  <a:schemeClr val="accent2"/>
                </a:solidFill>
              </a:rPr>
              <a:t>’</a:t>
            </a:r>
            <a:r>
              <a:rPr lang="en-US" sz="3200" dirty="0"/>
              <a:t>s built</a:t>
            </a:r>
            <a:r>
              <a:rPr lang="en-US" sz="3200" dirty="0">
                <a:solidFill>
                  <a:schemeClr val="accent2"/>
                </a:solidFill>
              </a:rPr>
              <a:t>-</a:t>
            </a:r>
            <a:r>
              <a:rPr lang="en-US" sz="3200" dirty="0"/>
              <a:t>in functions</a:t>
            </a:r>
            <a:r>
              <a:rPr lang="en-US" sz="3200" dirty="0">
                <a:solidFill>
                  <a:schemeClr val="accent2"/>
                </a:solidFill>
              </a:rPr>
              <a:t>.</a:t>
            </a:r>
          </a:p>
          <a:p>
            <a:endParaRPr lang="en-US" sz="3200" dirty="0">
              <a:solidFill>
                <a:schemeClr val="accent2"/>
              </a:solidFill>
            </a:endParaRPr>
          </a:p>
          <a:p>
            <a:r>
              <a:rPr lang="en-US" sz="4000" b="1" dirty="0">
                <a:solidFill>
                  <a:srgbClr val="00FF00"/>
                </a:solidFill>
                <a:latin typeface="Courier New" panose="02070309020205020404" pitchFamily="49" charset="0"/>
                <a:cs typeface="Courier New" panose="02070309020205020404" pitchFamily="49" charset="0"/>
              </a:rPr>
              <a:t>help(abs)</a:t>
            </a:r>
          </a:p>
          <a:p>
            <a:r>
              <a:rPr lang="en-US" sz="4000" b="1" dirty="0">
                <a:solidFill>
                  <a:srgbClr val="FF0000"/>
                </a:solidFill>
                <a:latin typeface="Courier New" panose="02070309020205020404" pitchFamily="49" charset="0"/>
                <a:cs typeface="Courier New" panose="02070309020205020404" pitchFamily="49" charset="0"/>
              </a:rPr>
              <a:t>help(abs())</a:t>
            </a:r>
          </a:p>
          <a:p>
            <a:endParaRPr lang="en-US" sz="4000" dirty="0">
              <a:solidFill>
                <a:schemeClr val="accent6"/>
              </a:solidFill>
              <a:latin typeface="Consolas" panose="020B0609020204030204" pitchFamily="49" charset="0"/>
            </a:endParaRPr>
          </a:p>
        </p:txBody>
      </p:sp>
      <p:sp>
        <p:nvSpPr>
          <p:cNvPr id="5" name="Rectangle: Rounded Corners 4">
            <a:extLst>
              <a:ext uri="{FF2B5EF4-FFF2-40B4-BE49-F238E27FC236}">
                <a16:creationId xmlns:a16="http://schemas.microsoft.com/office/drawing/2014/main" id="{8B68B4E8-4B26-4A0F-A7A3-EB6ED7BADF77}"/>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6. Function Help</a:t>
            </a:r>
          </a:p>
        </p:txBody>
      </p:sp>
      <p:sp>
        <p:nvSpPr>
          <p:cNvPr id="3" name="TextBox 2">
            <a:extLst>
              <a:ext uri="{FF2B5EF4-FFF2-40B4-BE49-F238E27FC236}">
                <a16:creationId xmlns:a16="http://schemas.microsoft.com/office/drawing/2014/main" id="{27EE988B-A94D-77F1-3DF0-029E5BC80FBE}"/>
              </a:ext>
            </a:extLst>
          </p:cNvPr>
          <p:cNvSpPr txBox="1"/>
          <p:nvPr/>
        </p:nvSpPr>
        <p:spPr>
          <a:xfrm>
            <a:off x="5448665" y="5167697"/>
            <a:ext cx="2067113" cy="1323439"/>
          </a:xfrm>
          <a:prstGeom prst="rect">
            <a:avLst/>
          </a:prstGeom>
          <a:noFill/>
        </p:spPr>
        <p:txBody>
          <a:bodyPr wrap="square" rtlCol="0">
            <a:spAutoFit/>
          </a:bodyPr>
          <a:lstStyle/>
          <a:p>
            <a:r>
              <a:rPr lang="en-US" sz="2000" b="1" dirty="0">
                <a:solidFill>
                  <a:srgbClr val="FFFFFF"/>
                </a:solidFill>
              </a:rPr>
              <a:t>Notice how we</a:t>
            </a:r>
            <a:r>
              <a:rPr lang="en-US" sz="2000" b="1" dirty="0">
                <a:solidFill>
                  <a:schemeClr val="accent3"/>
                </a:solidFill>
              </a:rPr>
              <a:t>’</a:t>
            </a:r>
            <a:r>
              <a:rPr lang="en-US" sz="2000" b="1" dirty="0">
                <a:solidFill>
                  <a:srgbClr val="FFFFFF"/>
                </a:solidFill>
              </a:rPr>
              <a:t>re not calling the function</a:t>
            </a:r>
            <a:r>
              <a:rPr lang="en-US" sz="2000" b="1" dirty="0">
                <a:solidFill>
                  <a:schemeClr val="accent2"/>
                </a:solidFill>
              </a:rPr>
              <a:t>.</a:t>
            </a:r>
          </a:p>
        </p:txBody>
      </p:sp>
      <p:sp>
        <p:nvSpPr>
          <p:cNvPr id="6" name="Arrow: Down 5">
            <a:extLst>
              <a:ext uri="{FF2B5EF4-FFF2-40B4-BE49-F238E27FC236}">
                <a16:creationId xmlns:a16="http://schemas.microsoft.com/office/drawing/2014/main" id="{DF02A07E-688F-64D5-2968-DF67266FB467}"/>
              </a:ext>
            </a:extLst>
          </p:cNvPr>
          <p:cNvSpPr/>
          <p:nvPr/>
        </p:nvSpPr>
        <p:spPr>
          <a:xfrm rot="5400000">
            <a:off x="4771155" y="5927408"/>
            <a:ext cx="376991" cy="7008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Tree>
    <p:extLst>
      <p:ext uri="{BB962C8B-B14F-4D97-AF65-F5344CB8AC3E}">
        <p14:creationId xmlns:p14="http://schemas.microsoft.com/office/powerpoint/2010/main" val="37520392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fontScale="90000"/>
          </a:bodyPr>
          <a:lstStyle/>
          <a:p>
            <a:r>
              <a:rPr lang="en-US" b="1" dirty="0"/>
              <a:t>Output</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a:xfrm>
            <a:off x="838200" y="1825624"/>
            <a:ext cx="6440905" cy="4835479"/>
          </a:xfrm>
        </p:spPr>
        <p:txBody>
          <a:bodyPr>
            <a:normAutofit fontScale="92500" lnSpcReduction="10000"/>
          </a:bodyPr>
          <a:lstStyle/>
          <a:p>
            <a:r>
              <a:rPr lang="en-US" sz="3600" dirty="0"/>
              <a:t>Python has a built</a:t>
            </a:r>
            <a:r>
              <a:rPr lang="en-US" sz="3600" dirty="0">
                <a:solidFill>
                  <a:schemeClr val="accent2"/>
                </a:solidFill>
              </a:rPr>
              <a:t>-</a:t>
            </a:r>
            <a:r>
              <a:rPr lang="en-US" sz="3600" dirty="0"/>
              <a:t>in function named </a:t>
            </a:r>
            <a:r>
              <a:rPr lang="en-US" sz="3600" b="1" dirty="0">
                <a:solidFill>
                  <a:schemeClr val="accent6"/>
                </a:solidFill>
              </a:rPr>
              <a:t>print</a:t>
            </a:r>
            <a:r>
              <a:rPr lang="en-US" sz="3600" dirty="0"/>
              <a:t> for displaying messages to the user</a:t>
            </a:r>
            <a:r>
              <a:rPr lang="en-US" sz="3600" dirty="0">
                <a:solidFill>
                  <a:schemeClr val="accent2"/>
                </a:solidFill>
              </a:rPr>
              <a:t>.</a:t>
            </a:r>
          </a:p>
          <a:p>
            <a:r>
              <a:rPr lang="en-US" sz="3600" dirty="0"/>
              <a:t>The general form of a </a:t>
            </a:r>
            <a:r>
              <a:rPr lang="en-US" sz="3600" b="1" dirty="0">
                <a:solidFill>
                  <a:schemeClr val="accent6"/>
                </a:solidFill>
              </a:rPr>
              <a:t>print</a:t>
            </a:r>
            <a:r>
              <a:rPr lang="en-US" sz="3600" dirty="0"/>
              <a:t> function call</a:t>
            </a:r>
            <a:r>
              <a:rPr lang="en-US" sz="3600" dirty="0">
                <a:solidFill>
                  <a:schemeClr val="accent2"/>
                </a:solidFill>
              </a:rPr>
              <a:t>:</a:t>
            </a:r>
          </a:p>
          <a:p>
            <a:endParaRPr lang="en-US" sz="3600" dirty="0"/>
          </a:p>
          <a:p>
            <a:endParaRPr lang="en-US" sz="3600" dirty="0"/>
          </a:p>
          <a:p>
            <a:r>
              <a:rPr lang="en-US" sz="3600" dirty="0"/>
              <a:t>The arguments can be of type </a:t>
            </a:r>
            <a:r>
              <a:rPr lang="en-US" sz="3600" b="1" dirty="0">
                <a:solidFill>
                  <a:srgbClr val="00FF00"/>
                </a:solidFill>
                <a:latin typeface="Courier New" panose="02070309020205020404" pitchFamily="49" charset="0"/>
                <a:cs typeface="Courier New" panose="02070309020205020404" pitchFamily="49" charset="0"/>
              </a:rPr>
              <a:t>int</a:t>
            </a:r>
            <a:r>
              <a:rPr lang="en-US" sz="3600" dirty="0">
                <a:solidFill>
                  <a:schemeClr val="accent1"/>
                </a:solidFill>
              </a:rPr>
              <a:t>,</a:t>
            </a:r>
            <a:r>
              <a:rPr lang="en-US" sz="3600" dirty="0"/>
              <a:t> </a:t>
            </a:r>
            <a:r>
              <a:rPr lang="en-US" sz="3600" b="1" dirty="0">
                <a:solidFill>
                  <a:srgbClr val="00FF00"/>
                </a:solidFill>
                <a:latin typeface="Courier New" panose="02070309020205020404" pitchFamily="49" charset="0"/>
                <a:cs typeface="Courier New" panose="02070309020205020404" pitchFamily="49" charset="0"/>
              </a:rPr>
              <a:t>float</a:t>
            </a:r>
            <a:r>
              <a:rPr lang="en-US" sz="3600" dirty="0">
                <a:solidFill>
                  <a:schemeClr val="accent2"/>
                </a:solidFill>
              </a:rPr>
              <a:t>,</a:t>
            </a:r>
            <a:r>
              <a:rPr lang="en-US" sz="3600" dirty="0"/>
              <a:t> </a:t>
            </a:r>
            <a:r>
              <a:rPr lang="en-US" sz="3600" b="1" dirty="0">
                <a:solidFill>
                  <a:srgbClr val="00FF00"/>
                </a:solidFill>
                <a:latin typeface="Courier New" panose="02070309020205020404" pitchFamily="49" charset="0"/>
                <a:cs typeface="Courier New" panose="02070309020205020404" pitchFamily="49" charset="0"/>
              </a:rPr>
              <a:t>strings</a:t>
            </a:r>
            <a:r>
              <a:rPr lang="en-US" sz="3600" dirty="0"/>
              <a:t> and others we will discuss next week</a:t>
            </a:r>
            <a:r>
              <a:rPr lang="en-US" sz="3600" dirty="0">
                <a:solidFill>
                  <a:schemeClr val="accent2"/>
                </a:solidFill>
              </a:rPr>
              <a:t>.</a:t>
            </a:r>
          </a:p>
        </p:txBody>
      </p:sp>
      <p:sp>
        <p:nvSpPr>
          <p:cNvPr id="7" name="Rectangle: Rounded Corners 6">
            <a:extLst>
              <a:ext uri="{FF2B5EF4-FFF2-40B4-BE49-F238E27FC236}">
                <a16:creationId xmlns:a16="http://schemas.microsoft.com/office/drawing/2014/main" id="{9A553FAA-A553-4EAC-B6A7-CBF38D3A1EBB}"/>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7. Output</a:t>
            </a:r>
          </a:p>
        </p:txBody>
      </p:sp>
      <p:sp>
        <p:nvSpPr>
          <p:cNvPr id="8" name="TextBox 7">
            <a:extLst>
              <a:ext uri="{FF2B5EF4-FFF2-40B4-BE49-F238E27FC236}">
                <a16:creationId xmlns:a16="http://schemas.microsoft.com/office/drawing/2014/main" id="{EB29E47D-B930-4A54-B144-1C7894E46C69}"/>
              </a:ext>
            </a:extLst>
          </p:cNvPr>
          <p:cNvSpPr txBox="1"/>
          <p:nvPr/>
        </p:nvSpPr>
        <p:spPr>
          <a:xfrm>
            <a:off x="1120344" y="4243363"/>
            <a:ext cx="4621778" cy="646331"/>
          </a:xfrm>
          <a:prstGeom prst="rect">
            <a:avLst/>
          </a:prstGeom>
          <a:noFill/>
        </p:spPr>
        <p:txBody>
          <a:bodyPr wrap="none" rtlCol="0">
            <a:spAutoFit/>
          </a:bodyPr>
          <a:lstStyle/>
          <a:p>
            <a:r>
              <a:rPr lang="en-US" sz="3600" b="1" dirty="0">
                <a:solidFill>
                  <a:srgbClr val="00FF00"/>
                </a:solidFill>
                <a:latin typeface="Courier New" panose="02070309020205020404" pitchFamily="49" charset="0"/>
                <a:cs typeface="Courier New" panose="02070309020205020404" pitchFamily="49" charset="0"/>
              </a:rPr>
              <a:t>print(arguments)</a:t>
            </a:r>
          </a:p>
        </p:txBody>
      </p:sp>
    </p:spTree>
    <p:extLst>
      <p:ext uri="{BB962C8B-B14F-4D97-AF65-F5344CB8AC3E}">
        <p14:creationId xmlns:p14="http://schemas.microsoft.com/office/powerpoint/2010/main" val="1129213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fontScale="90000"/>
          </a:bodyPr>
          <a:lstStyle/>
          <a:p>
            <a:r>
              <a:rPr lang="en-US" b="1" dirty="0"/>
              <a:t>Input</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a:xfrm>
            <a:off x="838200" y="1825624"/>
            <a:ext cx="6440905" cy="4835479"/>
          </a:xfrm>
        </p:spPr>
        <p:txBody>
          <a:bodyPr>
            <a:normAutofit fontScale="85000" lnSpcReduction="20000"/>
          </a:bodyPr>
          <a:lstStyle/>
          <a:p>
            <a:r>
              <a:rPr lang="en-US" sz="3600" dirty="0"/>
              <a:t>Python has a built</a:t>
            </a:r>
            <a:r>
              <a:rPr lang="en-US" sz="3600" dirty="0">
                <a:solidFill>
                  <a:schemeClr val="accent1"/>
                </a:solidFill>
              </a:rPr>
              <a:t>-</a:t>
            </a:r>
            <a:r>
              <a:rPr lang="en-US" sz="3600" dirty="0"/>
              <a:t>in function named </a:t>
            </a:r>
            <a:r>
              <a:rPr lang="en-US" sz="3600" b="1" dirty="0">
                <a:solidFill>
                  <a:schemeClr val="accent6"/>
                </a:solidFill>
              </a:rPr>
              <a:t>input</a:t>
            </a:r>
            <a:r>
              <a:rPr lang="en-US" sz="3600" dirty="0"/>
              <a:t> for reading inputs from the user</a:t>
            </a:r>
            <a:r>
              <a:rPr lang="en-US" sz="3600" dirty="0">
                <a:solidFill>
                  <a:schemeClr val="accent2"/>
                </a:solidFill>
              </a:rPr>
              <a:t>.</a:t>
            </a:r>
          </a:p>
          <a:p>
            <a:r>
              <a:rPr lang="en-US" sz="3600" dirty="0"/>
              <a:t>The general form of an </a:t>
            </a:r>
            <a:r>
              <a:rPr lang="en-US" sz="3600" b="1" dirty="0">
                <a:solidFill>
                  <a:schemeClr val="accent6"/>
                </a:solidFill>
              </a:rPr>
              <a:t>input</a:t>
            </a:r>
            <a:r>
              <a:rPr lang="en-US" sz="3600" dirty="0"/>
              <a:t> function call</a:t>
            </a:r>
            <a:r>
              <a:rPr lang="en-US" sz="3600" dirty="0">
                <a:solidFill>
                  <a:schemeClr val="accent2"/>
                </a:solidFill>
              </a:rPr>
              <a:t>:</a:t>
            </a:r>
          </a:p>
          <a:p>
            <a:endParaRPr lang="en-US" sz="3600" dirty="0"/>
          </a:p>
          <a:p>
            <a:endParaRPr lang="en-US" sz="3600" dirty="0"/>
          </a:p>
          <a:p>
            <a:r>
              <a:rPr lang="en-US" sz="3600" dirty="0"/>
              <a:t>The </a:t>
            </a:r>
            <a:r>
              <a:rPr lang="en-US" sz="3600" dirty="0">
                <a:solidFill>
                  <a:schemeClr val="accent6"/>
                </a:solidFill>
              </a:rPr>
              <a:t>argument</a:t>
            </a:r>
            <a:r>
              <a:rPr lang="en-US" sz="3600" dirty="0"/>
              <a:t> is the text you want displayed to the user</a:t>
            </a:r>
            <a:r>
              <a:rPr lang="en-US" sz="3600" dirty="0">
                <a:solidFill>
                  <a:schemeClr val="accent2"/>
                </a:solidFill>
              </a:rPr>
              <a:t>.</a:t>
            </a:r>
          </a:p>
          <a:p>
            <a:pPr lvl="1"/>
            <a:r>
              <a:rPr lang="en-US" sz="3200" i="1" dirty="0">
                <a:solidFill>
                  <a:schemeClr val="accent2"/>
                </a:solidFill>
              </a:rPr>
              <a:t>“</a:t>
            </a:r>
            <a:r>
              <a:rPr lang="en-US" sz="3200" i="1" dirty="0"/>
              <a:t>What is your name?</a:t>
            </a:r>
            <a:r>
              <a:rPr lang="en-US" sz="3200" i="1" dirty="0">
                <a:solidFill>
                  <a:schemeClr val="accent2"/>
                </a:solidFill>
              </a:rPr>
              <a:t>”</a:t>
            </a:r>
          </a:p>
          <a:p>
            <a:r>
              <a:rPr lang="en-US" sz="3600" spc="-20" dirty="0">
                <a:cs typeface="Arial"/>
              </a:rPr>
              <a:t>The v</a:t>
            </a:r>
            <a:r>
              <a:rPr lang="en-US" sz="3600" spc="5" dirty="0">
                <a:cs typeface="Arial"/>
              </a:rPr>
              <a:t>a</a:t>
            </a:r>
            <a:r>
              <a:rPr lang="en-US" sz="3600" dirty="0">
                <a:cs typeface="Arial"/>
              </a:rPr>
              <a:t>l</a:t>
            </a:r>
            <a:r>
              <a:rPr lang="en-US" sz="3600" spc="5" dirty="0">
                <a:cs typeface="Arial"/>
              </a:rPr>
              <a:t>u</a:t>
            </a:r>
            <a:r>
              <a:rPr lang="en-US" sz="3600" dirty="0">
                <a:cs typeface="Arial"/>
              </a:rPr>
              <a:t>e </a:t>
            </a:r>
            <a:r>
              <a:rPr lang="en-US" sz="3600" spc="5" dirty="0">
                <a:cs typeface="Arial"/>
              </a:rPr>
              <a:t>re</a:t>
            </a:r>
            <a:r>
              <a:rPr lang="en-US" sz="3600" spc="-15" dirty="0">
                <a:cs typeface="Arial"/>
              </a:rPr>
              <a:t>t</a:t>
            </a:r>
            <a:r>
              <a:rPr lang="en-US" sz="3600" spc="5" dirty="0">
                <a:cs typeface="Arial"/>
              </a:rPr>
              <a:t>urne</a:t>
            </a:r>
            <a:r>
              <a:rPr lang="en-US" sz="3600" dirty="0">
                <a:cs typeface="Arial"/>
              </a:rPr>
              <a:t>d </a:t>
            </a:r>
            <a:r>
              <a:rPr lang="en-US" sz="3600" spc="5" dirty="0">
                <a:cs typeface="Arial"/>
              </a:rPr>
              <a:t>b</a:t>
            </a:r>
            <a:r>
              <a:rPr lang="en-US" sz="3600" dirty="0">
                <a:cs typeface="Arial"/>
              </a:rPr>
              <a:t>y</a:t>
            </a:r>
            <a:r>
              <a:rPr lang="en-US" sz="3600" spc="-5" dirty="0">
                <a:cs typeface="Arial"/>
              </a:rPr>
              <a:t> </a:t>
            </a:r>
            <a:r>
              <a:rPr lang="en-US" sz="3600" spc="-15" dirty="0">
                <a:cs typeface="Arial"/>
              </a:rPr>
              <a:t>t</a:t>
            </a:r>
            <a:r>
              <a:rPr lang="en-US" sz="3600" spc="5" dirty="0">
                <a:cs typeface="Arial"/>
              </a:rPr>
              <a:t>h</a:t>
            </a:r>
            <a:r>
              <a:rPr lang="en-US" sz="3600" dirty="0">
                <a:cs typeface="Arial"/>
              </a:rPr>
              <a:t>e </a:t>
            </a:r>
            <a:r>
              <a:rPr lang="en-US" sz="3600" b="1" spc="-10" dirty="0">
                <a:solidFill>
                  <a:schemeClr val="accent6"/>
                </a:solidFill>
                <a:cs typeface="Courier New"/>
              </a:rPr>
              <a:t>inpu</a:t>
            </a:r>
            <a:r>
              <a:rPr lang="en-US" sz="3600" b="1" dirty="0">
                <a:solidFill>
                  <a:schemeClr val="accent6"/>
                </a:solidFill>
                <a:cs typeface="Courier New"/>
              </a:rPr>
              <a:t>t</a:t>
            </a:r>
            <a:r>
              <a:rPr lang="en-US" sz="3600" spc="-915" dirty="0">
                <a:cs typeface="Courier New"/>
              </a:rPr>
              <a:t> </a:t>
            </a:r>
            <a:r>
              <a:rPr lang="en-US" sz="3600" spc="-15" dirty="0">
                <a:cs typeface="Arial"/>
              </a:rPr>
              <a:t>f</a:t>
            </a:r>
            <a:r>
              <a:rPr lang="en-US" sz="3600" spc="5" dirty="0">
                <a:cs typeface="Arial"/>
              </a:rPr>
              <a:t>un</a:t>
            </a:r>
            <a:r>
              <a:rPr lang="en-US" sz="3600" spc="-15" dirty="0">
                <a:cs typeface="Arial"/>
              </a:rPr>
              <a:t>ct</a:t>
            </a:r>
            <a:r>
              <a:rPr lang="en-US" sz="3600" dirty="0">
                <a:cs typeface="Arial"/>
              </a:rPr>
              <a:t>i</a:t>
            </a:r>
            <a:r>
              <a:rPr lang="en-US" sz="3600" spc="5" dirty="0">
                <a:cs typeface="Arial"/>
              </a:rPr>
              <a:t>o</a:t>
            </a:r>
            <a:r>
              <a:rPr lang="en-US" sz="3600" dirty="0">
                <a:cs typeface="Arial"/>
              </a:rPr>
              <a:t>n is</a:t>
            </a:r>
            <a:r>
              <a:rPr lang="en-US" sz="3600" spc="-5" dirty="0">
                <a:cs typeface="Arial"/>
              </a:rPr>
              <a:t> </a:t>
            </a:r>
            <a:r>
              <a:rPr lang="en-US" sz="3600" spc="5" dirty="0">
                <a:cs typeface="Arial"/>
              </a:rPr>
              <a:t>a</a:t>
            </a:r>
            <a:r>
              <a:rPr lang="en-US" sz="3600" dirty="0">
                <a:cs typeface="Arial"/>
              </a:rPr>
              <a:t>lw</a:t>
            </a:r>
            <a:r>
              <a:rPr lang="en-US" sz="3600" spc="5" dirty="0">
                <a:cs typeface="Arial"/>
              </a:rPr>
              <a:t>a</a:t>
            </a:r>
            <a:r>
              <a:rPr lang="en-US" sz="3600" dirty="0">
                <a:cs typeface="Arial"/>
              </a:rPr>
              <a:t>ys</a:t>
            </a:r>
            <a:r>
              <a:rPr lang="en-US" sz="3600" spc="-5" dirty="0">
                <a:cs typeface="Arial"/>
              </a:rPr>
              <a:t> </a:t>
            </a:r>
            <a:r>
              <a:rPr lang="en-US" sz="3600" dirty="0">
                <a:cs typeface="Arial"/>
              </a:rPr>
              <a:t>a </a:t>
            </a:r>
            <a:r>
              <a:rPr lang="en-US" sz="3600" spc="-15" dirty="0">
                <a:cs typeface="Arial"/>
              </a:rPr>
              <a:t>st</a:t>
            </a:r>
            <a:r>
              <a:rPr lang="en-US" sz="3600" spc="5" dirty="0">
                <a:cs typeface="Arial"/>
              </a:rPr>
              <a:t>r</a:t>
            </a:r>
            <a:r>
              <a:rPr lang="en-US" sz="3600" dirty="0">
                <a:cs typeface="Arial"/>
              </a:rPr>
              <a:t>i</a:t>
            </a:r>
            <a:r>
              <a:rPr lang="en-US" sz="3600" spc="5" dirty="0">
                <a:cs typeface="Arial"/>
              </a:rPr>
              <a:t>n</a:t>
            </a:r>
            <a:r>
              <a:rPr lang="en-US" sz="3600" dirty="0">
                <a:cs typeface="Arial"/>
              </a:rPr>
              <a:t>g</a:t>
            </a:r>
            <a:r>
              <a:rPr lang="en-US" sz="3600" dirty="0">
                <a:solidFill>
                  <a:schemeClr val="accent6"/>
                </a:solidFill>
                <a:cs typeface="Arial"/>
              </a:rPr>
              <a:t>.</a:t>
            </a:r>
          </a:p>
          <a:p>
            <a:endParaRPr lang="en-US" sz="3600" dirty="0">
              <a:solidFill>
                <a:schemeClr val="accent2"/>
              </a:solidFill>
            </a:endParaRPr>
          </a:p>
        </p:txBody>
      </p:sp>
      <p:sp>
        <p:nvSpPr>
          <p:cNvPr id="7" name="Rectangle: Rounded Corners 6">
            <a:extLst>
              <a:ext uri="{FF2B5EF4-FFF2-40B4-BE49-F238E27FC236}">
                <a16:creationId xmlns:a16="http://schemas.microsoft.com/office/drawing/2014/main" id="{9A553FAA-A553-4EAC-B6A7-CBF38D3A1EBB}"/>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8. Input</a:t>
            </a:r>
          </a:p>
        </p:txBody>
      </p:sp>
      <p:sp>
        <p:nvSpPr>
          <p:cNvPr id="8" name="TextBox 7">
            <a:extLst>
              <a:ext uri="{FF2B5EF4-FFF2-40B4-BE49-F238E27FC236}">
                <a16:creationId xmlns:a16="http://schemas.microsoft.com/office/drawing/2014/main" id="{EB29E47D-B930-4A54-B144-1C7894E46C69}"/>
              </a:ext>
            </a:extLst>
          </p:cNvPr>
          <p:cNvSpPr txBox="1"/>
          <p:nvPr/>
        </p:nvSpPr>
        <p:spPr>
          <a:xfrm>
            <a:off x="1120344" y="3786165"/>
            <a:ext cx="4344459" cy="646331"/>
          </a:xfrm>
          <a:prstGeom prst="rect">
            <a:avLst/>
          </a:prstGeom>
          <a:noFill/>
        </p:spPr>
        <p:txBody>
          <a:bodyPr wrap="none" rtlCol="0">
            <a:spAutoFit/>
          </a:bodyPr>
          <a:lstStyle/>
          <a:p>
            <a:r>
              <a:rPr lang="en-US" sz="3600" b="1" dirty="0">
                <a:solidFill>
                  <a:srgbClr val="00FF00"/>
                </a:solidFill>
                <a:latin typeface="Courier New" panose="02070309020205020404" pitchFamily="49" charset="0"/>
                <a:cs typeface="Courier New" panose="02070309020205020404" pitchFamily="49" charset="0"/>
              </a:rPr>
              <a:t>input(argument)</a:t>
            </a:r>
          </a:p>
        </p:txBody>
      </p:sp>
    </p:spTree>
    <p:extLst>
      <p:ext uri="{BB962C8B-B14F-4D97-AF65-F5344CB8AC3E}">
        <p14:creationId xmlns:p14="http://schemas.microsoft.com/office/powerpoint/2010/main" val="7658664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A0F70-EFE8-4BEE-A7ED-D96F73B9E475}"/>
              </a:ext>
            </a:extLst>
          </p:cNvPr>
          <p:cNvSpPr>
            <a:spLocks noGrp="1"/>
          </p:cNvSpPr>
          <p:nvPr>
            <p:ph type="title"/>
          </p:nvPr>
        </p:nvSpPr>
        <p:spPr/>
        <p:txBody>
          <a:bodyPr>
            <a:normAutofit fontScale="90000"/>
          </a:bodyPr>
          <a:lstStyle/>
          <a:p>
            <a:r>
              <a:rPr lang="en-US" b="1" dirty="0">
                <a:solidFill>
                  <a:schemeClr val="accent6"/>
                </a:solidFill>
              </a:rPr>
              <a:t>Breakout Session </a:t>
            </a:r>
            <a:r>
              <a:rPr lang="en-US" b="1" dirty="0"/>
              <a:t>2</a:t>
            </a:r>
          </a:p>
        </p:txBody>
      </p:sp>
      <p:sp>
        <p:nvSpPr>
          <p:cNvPr id="3" name="Content Placeholder 2">
            <a:extLst>
              <a:ext uri="{FF2B5EF4-FFF2-40B4-BE49-F238E27FC236}">
                <a16:creationId xmlns:a16="http://schemas.microsoft.com/office/drawing/2014/main" id="{743D3FD7-ED84-4934-AB18-7867D5DB8CBD}"/>
              </a:ext>
            </a:extLst>
          </p:cNvPr>
          <p:cNvSpPr>
            <a:spLocks noGrp="1"/>
          </p:cNvSpPr>
          <p:nvPr>
            <p:ph idx="1"/>
          </p:nvPr>
        </p:nvSpPr>
        <p:spPr>
          <a:xfrm>
            <a:off x="838200" y="1825624"/>
            <a:ext cx="6464968" cy="4835479"/>
          </a:xfrm>
        </p:spPr>
        <p:txBody>
          <a:bodyPr>
            <a:normAutofit fontScale="92500" lnSpcReduction="10000"/>
          </a:bodyPr>
          <a:lstStyle/>
          <a:p>
            <a:r>
              <a:rPr lang="en-US" sz="4000" dirty="0"/>
              <a:t>Write code to print out the following text</a:t>
            </a:r>
            <a:r>
              <a:rPr lang="en-US" sz="4000" dirty="0">
                <a:solidFill>
                  <a:schemeClr val="accent2"/>
                </a:solidFill>
              </a:rPr>
              <a:t>:</a:t>
            </a:r>
          </a:p>
          <a:p>
            <a:endParaRPr lang="en-US" sz="4000" dirty="0"/>
          </a:p>
          <a:p>
            <a:endParaRPr lang="en-US" sz="4000" dirty="0"/>
          </a:p>
          <a:p>
            <a:endParaRPr lang="en-US" sz="4000" dirty="0"/>
          </a:p>
          <a:p>
            <a:r>
              <a:rPr lang="en-US" sz="3600" dirty="0"/>
              <a:t>Where you see curly brackets </a:t>
            </a:r>
            <a:r>
              <a:rPr lang="en-US" sz="3600" b="1" dirty="0">
                <a:solidFill>
                  <a:schemeClr val="accent2"/>
                </a:solidFill>
              </a:rPr>
              <a:t>{}</a:t>
            </a:r>
            <a:r>
              <a:rPr lang="en-US" sz="3600" dirty="0"/>
              <a:t> you need to use the </a:t>
            </a:r>
            <a:r>
              <a:rPr lang="en-US" sz="3600" b="1" dirty="0">
                <a:solidFill>
                  <a:schemeClr val="accent6"/>
                </a:solidFill>
              </a:rPr>
              <a:t>input</a:t>
            </a:r>
            <a:r>
              <a:rPr lang="en-US" sz="3600" dirty="0"/>
              <a:t> function to prompt the user to enter that information</a:t>
            </a:r>
            <a:r>
              <a:rPr lang="en-US" sz="3600" dirty="0">
                <a:solidFill>
                  <a:schemeClr val="accent2"/>
                </a:solidFill>
              </a:rPr>
              <a:t>.</a:t>
            </a:r>
          </a:p>
        </p:txBody>
      </p:sp>
      <p:sp>
        <p:nvSpPr>
          <p:cNvPr id="4" name="Rectangle: Rounded Corners 3">
            <a:extLst>
              <a:ext uri="{FF2B5EF4-FFF2-40B4-BE49-F238E27FC236}">
                <a16:creationId xmlns:a16="http://schemas.microsoft.com/office/drawing/2014/main" id="{3FF97C0D-FB89-4CD3-9BDC-439C93CA87B0}"/>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9. </a:t>
            </a:r>
            <a:r>
              <a:rPr lang="en-US" sz="2600" b="1" dirty="0">
                <a:solidFill>
                  <a:schemeClr val="accent6"/>
                </a:solidFill>
              </a:rPr>
              <a:t>Breakout Session 2</a:t>
            </a:r>
          </a:p>
        </p:txBody>
      </p:sp>
      <p:sp>
        <p:nvSpPr>
          <p:cNvPr id="5" name="TextBox 4">
            <a:extLst>
              <a:ext uri="{FF2B5EF4-FFF2-40B4-BE49-F238E27FC236}">
                <a16:creationId xmlns:a16="http://schemas.microsoft.com/office/drawing/2014/main" id="{782CB098-92CF-4696-9EFF-7B0816B92D3E}"/>
              </a:ext>
            </a:extLst>
          </p:cNvPr>
          <p:cNvSpPr txBox="1"/>
          <p:nvPr/>
        </p:nvSpPr>
        <p:spPr>
          <a:xfrm>
            <a:off x="1096281" y="2980046"/>
            <a:ext cx="6291108" cy="1384995"/>
          </a:xfrm>
          <a:prstGeom prst="rect">
            <a:avLst/>
          </a:prstGeom>
          <a:noFill/>
        </p:spPr>
        <p:txBody>
          <a:bodyPr wrap="square" rtlCol="0">
            <a:spAutoFit/>
          </a:bodyPr>
          <a:lstStyle/>
          <a:p>
            <a:r>
              <a:rPr lang="en-US" sz="2800" b="1" dirty="0">
                <a:solidFill>
                  <a:schemeClr val="accent6"/>
                </a:solidFill>
                <a:latin typeface="Courier New" panose="02070309020205020404" pitchFamily="49" charset="0"/>
                <a:cs typeface="Courier New" panose="02070309020205020404" pitchFamily="49" charset="0"/>
              </a:rPr>
              <a:t>"Hello, my name is </a:t>
            </a:r>
            <a:r>
              <a:rPr lang="en-US" sz="2800" b="1" dirty="0">
                <a:solidFill>
                  <a:schemeClr val="accent2"/>
                </a:solidFill>
                <a:latin typeface="Courier New" panose="02070309020205020404" pitchFamily="49" charset="0"/>
                <a:cs typeface="Courier New" panose="02070309020205020404" pitchFamily="49" charset="0"/>
              </a:rPr>
              <a:t>{}</a:t>
            </a:r>
            <a:r>
              <a:rPr lang="en-US" sz="2800" b="1" dirty="0">
                <a:solidFill>
                  <a:schemeClr val="accent6"/>
                </a:solidFill>
                <a:latin typeface="Courier New" panose="02070309020205020404" pitchFamily="49" charset="0"/>
                <a:cs typeface="Courier New" panose="02070309020205020404" pitchFamily="49" charset="0"/>
              </a:rPr>
              <a:t> and I'm hoping to get a grade of </a:t>
            </a:r>
            <a:r>
              <a:rPr lang="en-US" sz="2800" b="1" dirty="0">
                <a:solidFill>
                  <a:schemeClr val="accent2"/>
                </a:solidFill>
                <a:latin typeface="Courier New" panose="02070309020205020404" pitchFamily="49" charset="0"/>
                <a:cs typeface="Courier New" panose="02070309020205020404" pitchFamily="49" charset="0"/>
              </a:rPr>
              <a:t>{}</a:t>
            </a:r>
            <a:r>
              <a:rPr lang="en-US" sz="2800" b="1" dirty="0">
                <a:solidFill>
                  <a:schemeClr val="accent6"/>
                </a:solidFill>
                <a:latin typeface="Courier New" panose="02070309020205020404" pitchFamily="49" charset="0"/>
                <a:cs typeface="Courier New" panose="02070309020205020404" pitchFamily="49" charset="0"/>
              </a:rPr>
              <a:t> in APS106 this term."</a:t>
            </a:r>
          </a:p>
        </p:txBody>
      </p:sp>
    </p:spTree>
    <p:extLst>
      <p:ext uri="{BB962C8B-B14F-4D97-AF65-F5344CB8AC3E}">
        <p14:creationId xmlns:p14="http://schemas.microsoft.com/office/powerpoint/2010/main" val="1294239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a:bodyPr>
          <a:lstStyle/>
          <a:p>
            <a:r>
              <a:rPr lang="en-US" sz="3600" b="1" dirty="0"/>
              <a:t>Importing Functions </a:t>
            </a:r>
            <a:r>
              <a:rPr lang="en-US" sz="3600" b="1" dirty="0">
                <a:solidFill>
                  <a:schemeClr val="accent6"/>
                </a:solidFill>
              </a:rPr>
              <a:t>and</a:t>
            </a:r>
            <a:r>
              <a:rPr lang="en-US" sz="3600" b="1" dirty="0"/>
              <a:t> Modules</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a:xfrm>
            <a:off x="838200" y="1825624"/>
            <a:ext cx="10515600" cy="4835479"/>
          </a:xfrm>
        </p:spPr>
        <p:txBody>
          <a:bodyPr>
            <a:normAutofit fontScale="92500" lnSpcReduction="10000"/>
          </a:bodyPr>
          <a:lstStyle/>
          <a:p>
            <a:r>
              <a:rPr lang="en-US" sz="3600" dirty="0"/>
              <a:t>Not all useful functions are built-in and they must be imported</a:t>
            </a:r>
            <a:r>
              <a:rPr lang="en-US" sz="3600" dirty="0">
                <a:solidFill>
                  <a:schemeClr val="accent3"/>
                </a:solidFill>
              </a:rPr>
              <a:t>.</a:t>
            </a:r>
          </a:p>
          <a:p>
            <a:r>
              <a:rPr lang="en-US" sz="3600" dirty="0"/>
              <a:t>Groups of functions are stored in separate Python files</a:t>
            </a:r>
            <a:r>
              <a:rPr lang="en-US" sz="3600" dirty="0">
                <a:solidFill>
                  <a:schemeClr val="accent3"/>
                </a:solidFill>
              </a:rPr>
              <a:t>,</a:t>
            </a:r>
            <a:r>
              <a:rPr lang="en-US" sz="3600" dirty="0"/>
              <a:t> which are called </a:t>
            </a:r>
            <a:r>
              <a:rPr lang="en-US" sz="3600" b="1" dirty="0">
                <a:solidFill>
                  <a:schemeClr val="accent6"/>
                </a:solidFill>
              </a:rPr>
              <a:t>modules</a:t>
            </a:r>
            <a:r>
              <a:rPr lang="en-US" sz="3600" dirty="0">
                <a:solidFill>
                  <a:schemeClr val="accent3"/>
                </a:solidFill>
              </a:rPr>
              <a:t>.</a:t>
            </a:r>
          </a:p>
          <a:p>
            <a:r>
              <a:rPr lang="en-US" sz="3600" dirty="0"/>
              <a:t>Some modules come pre</a:t>
            </a:r>
            <a:r>
              <a:rPr lang="en-US" sz="3600" dirty="0">
                <a:solidFill>
                  <a:schemeClr val="accent3"/>
                </a:solidFill>
              </a:rPr>
              <a:t>-</a:t>
            </a:r>
            <a:r>
              <a:rPr lang="en-US" sz="3600" dirty="0"/>
              <a:t>installed with Python and other need to be installed separately</a:t>
            </a:r>
            <a:r>
              <a:rPr lang="en-US" sz="3600" dirty="0">
                <a:solidFill>
                  <a:schemeClr val="accent3"/>
                </a:solidFill>
              </a:rPr>
              <a:t>.</a:t>
            </a:r>
          </a:p>
          <a:p>
            <a:pPr lvl="1"/>
            <a:r>
              <a:rPr lang="en-US" sz="3200" dirty="0"/>
              <a:t>For example</a:t>
            </a:r>
            <a:r>
              <a:rPr lang="en-US" sz="3200" dirty="0">
                <a:solidFill>
                  <a:schemeClr val="accent3"/>
                </a:solidFill>
              </a:rPr>
              <a:t>,</a:t>
            </a:r>
            <a:r>
              <a:rPr lang="en-US" sz="3200" dirty="0"/>
              <a:t> there are a lot of machine learning methods implemented in the </a:t>
            </a:r>
            <a:r>
              <a:rPr lang="en-US" sz="3200" dirty="0" err="1">
                <a:solidFill>
                  <a:schemeClr val="accent6"/>
                </a:solidFill>
                <a:hlinkClick r:id="rId2">
                  <a:extLst>
                    <a:ext uri="{A12FA001-AC4F-418D-AE19-62706E023703}">
                      <ahyp:hlinkClr xmlns:ahyp="http://schemas.microsoft.com/office/drawing/2018/hyperlinkcolor" val="tx"/>
                    </a:ext>
                  </a:extLst>
                </a:hlinkClick>
              </a:rPr>
              <a:t>scikit</a:t>
            </a:r>
            <a:r>
              <a:rPr lang="en-US" sz="3200" dirty="0">
                <a:solidFill>
                  <a:schemeClr val="accent6"/>
                </a:solidFill>
                <a:hlinkClick r:id="rId2">
                  <a:extLst>
                    <a:ext uri="{A12FA001-AC4F-418D-AE19-62706E023703}">
                      <ahyp:hlinkClr xmlns:ahyp="http://schemas.microsoft.com/office/drawing/2018/hyperlinkcolor" val="tx"/>
                    </a:ext>
                  </a:extLst>
                </a:hlinkClick>
              </a:rPr>
              <a:t>-learn</a:t>
            </a:r>
            <a:r>
              <a:rPr lang="en-US" sz="3200" dirty="0"/>
              <a:t> modules</a:t>
            </a:r>
            <a:r>
              <a:rPr lang="en-US" sz="3200" dirty="0">
                <a:solidFill>
                  <a:schemeClr val="accent3"/>
                </a:solidFill>
              </a:rPr>
              <a:t>.</a:t>
            </a:r>
            <a:endParaRPr lang="en-US" sz="3600" dirty="0">
              <a:solidFill>
                <a:schemeClr val="accent3"/>
              </a:solidFill>
            </a:endParaRPr>
          </a:p>
          <a:p>
            <a:r>
              <a:rPr lang="en-US" sz="3600" dirty="0"/>
              <a:t>To get access to the functions in a module</a:t>
            </a:r>
            <a:r>
              <a:rPr lang="en-US" sz="3600" dirty="0">
                <a:solidFill>
                  <a:schemeClr val="accent3"/>
                </a:solidFill>
              </a:rPr>
              <a:t>,</a:t>
            </a:r>
            <a:r>
              <a:rPr lang="en-US" sz="3600" dirty="0"/>
              <a:t> you need to </a:t>
            </a:r>
            <a:r>
              <a:rPr lang="en-US" sz="3600" b="1" dirty="0">
                <a:solidFill>
                  <a:schemeClr val="accent6"/>
                </a:solidFill>
              </a:rPr>
              <a:t>import</a:t>
            </a:r>
            <a:r>
              <a:rPr lang="en-US" sz="3600" dirty="0"/>
              <a:t> the module</a:t>
            </a:r>
            <a:r>
              <a:rPr lang="en-US" sz="3600" dirty="0">
                <a:solidFill>
                  <a:schemeClr val="accent3"/>
                </a:solidFill>
              </a:rPr>
              <a:t>.</a:t>
            </a:r>
            <a:r>
              <a:rPr lang="en-US" sz="3600" dirty="0"/>
              <a:t> </a:t>
            </a:r>
            <a:endParaRPr lang="en-US" sz="3600" dirty="0">
              <a:solidFill>
                <a:schemeClr val="accent3"/>
              </a:solidFill>
            </a:endParaRPr>
          </a:p>
        </p:txBody>
      </p:sp>
    </p:spTree>
    <p:extLst>
      <p:ext uri="{BB962C8B-B14F-4D97-AF65-F5344CB8AC3E}">
        <p14:creationId xmlns:p14="http://schemas.microsoft.com/office/powerpoint/2010/main" val="318072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a:bodyPr>
          <a:lstStyle/>
          <a:p>
            <a:r>
              <a:rPr lang="en-US" sz="3600" b="1" dirty="0"/>
              <a:t>Importing Functions </a:t>
            </a:r>
            <a:r>
              <a:rPr lang="en-US" sz="3600" b="1" dirty="0">
                <a:solidFill>
                  <a:schemeClr val="accent6"/>
                </a:solidFill>
              </a:rPr>
              <a:t>and</a:t>
            </a:r>
            <a:r>
              <a:rPr lang="en-US" sz="3600" b="1" dirty="0"/>
              <a:t> Modules</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a:xfrm>
            <a:off x="838200" y="1825624"/>
            <a:ext cx="11000874" cy="4835479"/>
          </a:xfrm>
        </p:spPr>
        <p:txBody>
          <a:bodyPr>
            <a:normAutofit/>
          </a:bodyPr>
          <a:lstStyle/>
          <a:p>
            <a:r>
              <a:rPr lang="en-US" sz="3600" dirty="0"/>
              <a:t>The general for of an import statement is</a:t>
            </a:r>
            <a:r>
              <a:rPr lang="en-US" sz="3600" dirty="0">
                <a:solidFill>
                  <a:schemeClr val="accent1"/>
                </a:solidFill>
              </a:rPr>
              <a:t>:</a:t>
            </a:r>
          </a:p>
          <a:p>
            <a:pPr lvl="1"/>
            <a:r>
              <a:rPr lang="en-US" sz="3200" b="1" dirty="0">
                <a:solidFill>
                  <a:srgbClr val="00FF00"/>
                </a:solidFill>
                <a:latin typeface="Courier New" panose="02070309020205020404" pitchFamily="49" charset="0"/>
                <a:cs typeface="Courier New" panose="02070309020205020404" pitchFamily="49" charset="0"/>
              </a:rPr>
              <a:t>import module_name</a:t>
            </a:r>
          </a:p>
          <a:p>
            <a:r>
              <a:rPr lang="en-US" sz="3600" dirty="0">
                <a:cs typeface="Courier New" panose="02070309020205020404" pitchFamily="49" charset="0"/>
              </a:rPr>
              <a:t>To access a function within a module</a:t>
            </a:r>
            <a:r>
              <a:rPr lang="en-US" sz="3600" dirty="0">
                <a:solidFill>
                  <a:schemeClr val="accent6"/>
                </a:solidFill>
                <a:cs typeface="Courier New" panose="02070309020205020404" pitchFamily="49" charset="0"/>
              </a:rPr>
              <a:t>:</a:t>
            </a:r>
          </a:p>
          <a:p>
            <a:pPr lvl="1"/>
            <a:r>
              <a:rPr lang="en-US" sz="3200" b="1" dirty="0">
                <a:solidFill>
                  <a:srgbClr val="00FF00"/>
                </a:solidFill>
                <a:latin typeface="Courier New" panose="02070309020205020404" pitchFamily="49" charset="0"/>
                <a:cs typeface="Courier New" panose="02070309020205020404" pitchFamily="49" charset="0"/>
              </a:rPr>
              <a:t>module_name.function_name</a:t>
            </a:r>
          </a:p>
          <a:p>
            <a:endParaRPr lang="en-US" sz="3600" dirty="0">
              <a:solidFill>
                <a:schemeClr val="accent6"/>
              </a:solidFill>
              <a:cs typeface="Courier New" panose="02070309020205020404" pitchFamily="49" charset="0"/>
            </a:endParaRPr>
          </a:p>
          <a:p>
            <a:endParaRPr lang="en-US" sz="3600" dirty="0">
              <a:solidFill>
                <a:schemeClr val="accent6"/>
              </a:solidFill>
              <a:latin typeface="Courier New" panose="02070309020205020404" pitchFamily="49" charset="0"/>
              <a:cs typeface="Courier New" panose="02070309020205020404" pitchFamily="49" charset="0"/>
            </a:endParaRPr>
          </a:p>
        </p:txBody>
      </p:sp>
      <p:sp>
        <p:nvSpPr>
          <p:cNvPr id="7" name="Content Placeholder 2">
            <a:extLst>
              <a:ext uri="{FF2B5EF4-FFF2-40B4-BE49-F238E27FC236}">
                <a16:creationId xmlns:a16="http://schemas.microsoft.com/office/drawing/2014/main" id="{85926BF0-3A9A-4C62-8E58-D6D60BF118B4}"/>
              </a:ext>
            </a:extLst>
          </p:cNvPr>
          <p:cNvSpPr txBox="1">
            <a:spLocks/>
          </p:cNvSpPr>
          <p:nvPr/>
        </p:nvSpPr>
        <p:spPr>
          <a:xfrm>
            <a:off x="6096000" y="4243363"/>
            <a:ext cx="5939589" cy="261463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dirty="0"/>
              <a:t>The dot is an operator</a:t>
            </a:r>
            <a:r>
              <a:rPr lang="en-US" sz="3600" dirty="0">
                <a:solidFill>
                  <a:schemeClr val="accent3"/>
                </a:solidFill>
              </a:rPr>
              <a:t>:</a:t>
            </a:r>
          </a:p>
          <a:p>
            <a:pPr marL="971550" lvl="1" indent="-514350">
              <a:buFont typeface="+mj-lt"/>
              <a:buAutoNum type="arabicPeriod"/>
            </a:pPr>
            <a:r>
              <a:rPr lang="en-US" sz="2800" dirty="0">
                <a:cs typeface="Courier New" panose="02070309020205020404" pitchFamily="49" charset="0"/>
              </a:rPr>
              <a:t>Look up the object that the variable to the left of the dot refers to</a:t>
            </a:r>
            <a:r>
              <a:rPr lang="en-US" sz="2800" dirty="0">
                <a:solidFill>
                  <a:schemeClr val="accent3"/>
                </a:solidFill>
                <a:cs typeface="Courier New" panose="02070309020205020404" pitchFamily="49" charset="0"/>
              </a:rPr>
              <a:t>.</a:t>
            </a:r>
          </a:p>
          <a:p>
            <a:pPr marL="971550" lvl="1" indent="-514350">
              <a:buFont typeface="+mj-lt"/>
              <a:buAutoNum type="arabicPeriod"/>
            </a:pPr>
            <a:r>
              <a:rPr lang="en-US" sz="2800" dirty="0">
                <a:cs typeface="Courier New" panose="02070309020205020404" pitchFamily="49" charset="0"/>
              </a:rPr>
              <a:t>In that object</a:t>
            </a:r>
            <a:r>
              <a:rPr lang="en-US" sz="2800" dirty="0">
                <a:solidFill>
                  <a:schemeClr val="accent3"/>
                </a:solidFill>
                <a:cs typeface="Courier New" panose="02070309020205020404" pitchFamily="49" charset="0"/>
              </a:rPr>
              <a:t>,</a:t>
            </a:r>
            <a:r>
              <a:rPr lang="en-US" sz="2800" dirty="0">
                <a:cs typeface="Courier New" panose="02070309020205020404" pitchFamily="49" charset="0"/>
              </a:rPr>
              <a:t> find the name that occurs to the right of the dot</a:t>
            </a:r>
            <a:r>
              <a:rPr lang="en-US" sz="2800" dirty="0">
                <a:solidFill>
                  <a:schemeClr val="accent3"/>
                </a:solidFill>
                <a:cs typeface="Courier New" panose="02070309020205020404" pitchFamily="49" charset="0"/>
              </a:rPr>
              <a:t>.</a:t>
            </a:r>
            <a:r>
              <a:rPr lang="en-US" sz="2800" dirty="0">
                <a:cs typeface="Courier New" panose="02070309020205020404" pitchFamily="49" charset="0"/>
              </a:rPr>
              <a:t> </a:t>
            </a:r>
            <a:endParaRPr lang="en-US" sz="3600" dirty="0">
              <a:cs typeface="Courier New" panose="02070309020205020404" pitchFamily="49" charset="0"/>
            </a:endParaRPr>
          </a:p>
          <a:p>
            <a:endParaRPr lang="en-US" sz="3600" dirty="0">
              <a:solidFill>
                <a:schemeClr val="accent6"/>
              </a:solidFill>
              <a:latin typeface="Courier New" panose="02070309020205020404" pitchFamily="49" charset="0"/>
              <a:cs typeface="Courier New" panose="02070309020205020404" pitchFamily="49" charset="0"/>
            </a:endParaRPr>
          </a:p>
        </p:txBody>
      </p:sp>
      <p:sp>
        <p:nvSpPr>
          <p:cNvPr id="8" name="Arrow: Bent-Up 7">
            <a:extLst>
              <a:ext uri="{FF2B5EF4-FFF2-40B4-BE49-F238E27FC236}">
                <a16:creationId xmlns:a16="http://schemas.microsoft.com/office/drawing/2014/main" id="{42341BFC-1218-4711-B05F-6A6A8815B250}"/>
              </a:ext>
            </a:extLst>
          </p:cNvPr>
          <p:cNvSpPr/>
          <p:nvPr/>
        </p:nvSpPr>
        <p:spPr>
          <a:xfrm flipH="1">
            <a:off x="4283242" y="3970422"/>
            <a:ext cx="1812758" cy="529389"/>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BDC425B-1F34-4646-A2BA-5B9379F0F969}"/>
              </a:ext>
            </a:extLst>
          </p:cNvPr>
          <p:cNvSpPr txBox="1"/>
          <p:nvPr/>
        </p:nvSpPr>
        <p:spPr>
          <a:xfrm>
            <a:off x="1572190" y="5001933"/>
            <a:ext cx="3789820" cy="1200329"/>
          </a:xfrm>
          <a:prstGeom prst="rect">
            <a:avLst/>
          </a:prstGeom>
          <a:noFill/>
        </p:spPr>
        <p:txBody>
          <a:bodyPr wrap="none" rtlCol="0">
            <a:spAutoFit/>
          </a:bodyPr>
          <a:lstStyle/>
          <a:p>
            <a:r>
              <a:rPr lang="en-US" sz="3600" b="1" dirty="0">
                <a:solidFill>
                  <a:schemeClr val="accent6"/>
                </a:solidFill>
                <a:latin typeface="Courier New" panose="02070309020205020404" pitchFamily="49" charset="0"/>
                <a:cs typeface="Courier New" panose="02070309020205020404" pitchFamily="49" charset="0"/>
              </a:rPr>
              <a:t>import </a:t>
            </a:r>
            <a:r>
              <a:rPr lang="en-US" sz="3600" b="1" dirty="0">
                <a:solidFill>
                  <a:srgbClr val="FFFFFF"/>
                </a:solidFill>
                <a:latin typeface="Courier New" panose="02070309020205020404" pitchFamily="49" charset="0"/>
                <a:cs typeface="Courier New" panose="02070309020205020404" pitchFamily="49" charset="0"/>
              </a:rPr>
              <a:t>math</a:t>
            </a:r>
          </a:p>
          <a:p>
            <a:r>
              <a:rPr lang="en-US" sz="3600" b="1" dirty="0" err="1">
                <a:solidFill>
                  <a:srgbClr val="FFFFFF"/>
                </a:solidFill>
                <a:latin typeface="Courier New" panose="02070309020205020404" pitchFamily="49" charset="0"/>
                <a:cs typeface="Courier New" panose="02070309020205020404" pitchFamily="49" charset="0"/>
              </a:rPr>
              <a:t>math.sqrt</a:t>
            </a:r>
            <a:r>
              <a:rPr lang="en-US" sz="3600" b="1" dirty="0">
                <a:solidFill>
                  <a:srgbClr val="FFFFFF"/>
                </a:solidFill>
                <a:latin typeface="Courier New" panose="02070309020205020404" pitchFamily="49" charset="0"/>
                <a:cs typeface="Courier New" panose="02070309020205020404" pitchFamily="49" charset="0"/>
              </a:rPr>
              <a:t>(16)</a:t>
            </a:r>
          </a:p>
        </p:txBody>
      </p:sp>
    </p:spTree>
    <p:extLst>
      <p:ext uri="{BB962C8B-B14F-4D97-AF65-F5344CB8AC3E}">
        <p14:creationId xmlns:p14="http://schemas.microsoft.com/office/powerpoint/2010/main" val="2272607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B1004-D4DE-BD40-9A70-1836C439A9C5}"/>
              </a:ext>
            </a:extLst>
          </p:cNvPr>
          <p:cNvSpPr>
            <a:spLocks noGrp="1"/>
          </p:cNvSpPr>
          <p:nvPr>
            <p:ph type="title"/>
          </p:nvPr>
        </p:nvSpPr>
        <p:spPr/>
        <p:txBody>
          <a:bodyPr>
            <a:normAutofit fontScale="90000"/>
          </a:bodyPr>
          <a:lstStyle/>
          <a:p>
            <a:r>
              <a:rPr lang="en-US" dirty="0"/>
              <a:t>Programming Guide 101</a:t>
            </a:r>
          </a:p>
        </p:txBody>
      </p:sp>
      <p:sp>
        <p:nvSpPr>
          <p:cNvPr id="3" name="Content Placeholder 2">
            <a:extLst>
              <a:ext uri="{FF2B5EF4-FFF2-40B4-BE49-F238E27FC236}">
                <a16:creationId xmlns:a16="http://schemas.microsoft.com/office/drawing/2014/main" id="{8F2484A5-C9B7-DE49-8D96-4710AB90BAD3}"/>
              </a:ext>
            </a:extLst>
          </p:cNvPr>
          <p:cNvSpPr>
            <a:spLocks noGrp="1"/>
          </p:cNvSpPr>
          <p:nvPr>
            <p:ph idx="1"/>
          </p:nvPr>
        </p:nvSpPr>
        <p:spPr>
          <a:xfrm>
            <a:off x="428296" y="1744360"/>
            <a:ext cx="9299028" cy="4835479"/>
          </a:xfrm>
        </p:spPr>
        <p:txBody>
          <a:bodyPr>
            <a:normAutofit lnSpcReduction="10000"/>
          </a:bodyPr>
          <a:lstStyle/>
          <a:p>
            <a:r>
              <a:rPr lang="en-US" dirty="0"/>
              <a:t>Readability</a:t>
            </a:r>
          </a:p>
          <a:p>
            <a:pPr lvl="1"/>
            <a:r>
              <a:rPr lang="en-US" dirty="0"/>
              <a:t>If nothing else, write #</a:t>
            </a:r>
            <a:r>
              <a:rPr lang="en-US" dirty="0" err="1"/>
              <a:t>cleancode</a:t>
            </a:r>
            <a:endParaRPr lang="en-US" dirty="0"/>
          </a:p>
          <a:p>
            <a:r>
              <a:rPr lang="en-US" dirty="0"/>
              <a:t>Comments</a:t>
            </a:r>
          </a:p>
          <a:p>
            <a:pPr lvl="1"/>
            <a:r>
              <a:rPr lang="en-US" dirty="0"/>
              <a:t>Save yourself from yourself</a:t>
            </a:r>
          </a:p>
          <a:p>
            <a:r>
              <a:rPr lang="en-US" dirty="0"/>
              <a:t>Lots of testing!</a:t>
            </a:r>
          </a:p>
          <a:p>
            <a:pPr lvl="1"/>
            <a:r>
              <a:rPr lang="en-US" dirty="0"/>
              <a:t>Modular code (you will learn about functions next week)</a:t>
            </a:r>
          </a:p>
          <a:p>
            <a:pPr lvl="1"/>
            <a:r>
              <a:rPr lang="en-US" dirty="0"/>
              <a:t>Test often and with purpose</a:t>
            </a:r>
          </a:p>
          <a:p>
            <a:r>
              <a:rPr lang="en-US" dirty="0"/>
              <a:t>Understanding errors</a:t>
            </a:r>
          </a:p>
          <a:p>
            <a:pPr lvl="1"/>
            <a:r>
              <a:rPr lang="en-US" dirty="0"/>
              <a:t>Types of errors</a:t>
            </a:r>
          </a:p>
          <a:p>
            <a:pPr lvl="1"/>
            <a:r>
              <a:rPr lang="en-US" dirty="0"/>
              <a:t>Error codes</a:t>
            </a:r>
          </a:p>
          <a:p>
            <a:r>
              <a:rPr lang="en-US" dirty="0"/>
              <a:t>Always have a plan!</a:t>
            </a:r>
          </a:p>
          <a:p>
            <a:pPr lvl="1"/>
            <a:endParaRPr lang="en-US" dirty="0"/>
          </a:p>
          <a:p>
            <a:endParaRPr lang="en-US" dirty="0"/>
          </a:p>
        </p:txBody>
      </p:sp>
      <p:pic>
        <p:nvPicPr>
          <p:cNvPr id="2052" name="Picture 4">
            <a:extLst>
              <a:ext uri="{FF2B5EF4-FFF2-40B4-BE49-F238E27FC236}">
                <a16:creationId xmlns:a16="http://schemas.microsoft.com/office/drawing/2014/main" id="{E8C3795D-1DE4-7F45-86EE-BD14786F02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8533" y="1744360"/>
            <a:ext cx="3183467" cy="4080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14854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a:bodyPr>
          <a:lstStyle/>
          <a:p>
            <a:r>
              <a:rPr lang="en-US" sz="3600" b="1" dirty="0"/>
              <a:t>Importing Functions </a:t>
            </a:r>
            <a:r>
              <a:rPr lang="en-US" sz="3600" b="1" dirty="0">
                <a:solidFill>
                  <a:schemeClr val="accent6"/>
                </a:solidFill>
              </a:rPr>
              <a:t>and</a:t>
            </a:r>
            <a:r>
              <a:rPr lang="en-US" sz="3600" b="1" dirty="0"/>
              <a:t> Modules</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a:xfrm>
            <a:off x="838200" y="1825624"/>
            <a:ext cx="6392779" cy="4835479"/>
          </a:xfrm>
        </p:spPr>
        <p:txBody>
          <a:bodyPr>
            <a:normAutofit/>
          </a:bodyPr>
          <a:lstStyle/>
          <a:p>
            <a:r>
              <a:rPr lang="en-US" sz="3200" dirty="0"/>
              <a:t>The general for of an import statement is</a:t>
            </a:r>
            <a:r>
              <a:rPr lang="en-US" sz="3200" dirty="0">
                <a:solidFill>
                  <a:schemeClr val="accent1"/>
                </a:solidFill>
              </a:rPr>
              <a:t>:</a:t>
            </a:r>
          </a:p>
          <a:p>
            <a:pPr lvl="1"/>
            <a:r>
              <a:rPr lang="en-US" sz="2800" b="1" dirty="0">
                <a:solidFill>
                  <a:srgbClr val="00FF00"/>
                </a:solidFill>
                <a:latin typeface="Courier New" panose="02070309020205020404" pitchFamily="49" charset="0"/>
                <a:cs typeface="Courier New" panose="02070309020205020404" pitchFamily="49" charset="0"/>
              </a:rPr>
              <a:t>import module_name</a:t>
            </a:r>
          </a:p>
          <a:p>
            <a:r>
              <a:rPr lang="en-US" sz="3200" dirty="0">
                <a:cs typeface="Courier New" panose="02070309020205020404" pitchFamily="49" charset="0"/>
              </a:rPr>
              <a:t>To access a function within a module</a:t>
            </a:r>
            <a:r>
              <a:rPr lang="en-US" sz="3200" dirty="0">
                <a:solidFill>
                  <a:schemeClr val="accent6"/>
                </a:solidFill>
                <a:cs typeface="Courier New" panose="02070309020205020404" pitchFamily="49" charset="0"/>
              </a:rPr>
              <a:t>:</a:t>
            </a:r>
          </a:p>
          <a:p>
            <a:pPr lvl="1"/>
            <a:r>
              <a:rPr lang="en-US" sz="2800" b="1" dirty="0">
                <a:solidFill>
                  <a:srgbClr val="00FF00"/>
                </a:solidFill>
                <a:latin typeface="Courier New" panose="02070309020205020404" pitchFamily="49" charset="0"/>
                <a:cs typeface="Courier New" panose="02070309020205020404" pitchFamily="49" charset="0"/>
              </a:rPr>
              <a:t>module_name.function_name</a:t>
            </a:r>
          </a:p>
          <a:p>
            <a:endParaRPr lang="en-US" sz="3200" dirty="0">
              <a:solidFill>
                <a:schemeClr val="accent6"/>
              </a:solidFill>
              <a:cs typeface="Courier New" panose="02070309020205020404" pitchFamily="49" charset="0"/>
            </a:endParaRPr>
          </a:p>
          <a:p>
            <a:endParaRPr lang="en-US" sz="3200" dirty="0">
              <a:solidFill>
                <a:schemeClr val="accent6"/>
              </a:solidFill>
              <a:latin typeface="Courier New" panose="02070309020205020404" pitchFamily="49" charset="0"/>
              <a:cs typeface="Courier New" panose="02070309020205020404" pitchFamily="49" charset="0"/>
            </a:endParaRPr>
          </a:p>
        </p:txBody>
      </p:sp>
      <p:sp>
        <p:nvSpPr>
          <p:cNvPr id="10" name="Rectangle: Rounded Corners 9">
            <a:extLst>
              <a:ext uri="{FF2B5EF4-FFF2-40B4-BE49-F238E27FC236}">
                <a16:creationId xmlns:a16="http://schemas.microsoft.com/office/drawing/2014/main" id="{87BA4736-3473-441A-8D3C-BB5B81A9B976}"/>
              </a:ext>
            </a:extLst>
          </p:cNvPr>
          <p:cNvSpPr/>
          <p:nvPr/>
        </p:nvSpPr>
        <p:spPr>
          <a:xfrm>
            <a:off x="7844590" y="3308957"/>
            <a:ext cx="3958389" cy="3058814"/>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10. </a:t>
            </a:r>
            <a:r>
              <a:rPr lang="en-US" sz="2600" b="1" dirty="0">
                <a:solidFill>
                  <a:schemeClr val="accent6"/>
                </a:solidFill>
              </a:rPr>
              <a:t>Importing Function and Modules</a:t>
            </a:r>
          </a:p>
        </p:txBody>
      </p:sp>
      <p:pic>
        <p:nvPicPr>
          <p:cNvPr id="1026" name="Picture 2" descr="ImportError: attempted relative import with no known parent package – IQ-Inc">
            <a:extLst>
              <a:ext uri="{FF2B5EF4-FFF2-40B4-BE49-F238E27FC236}">
                <a16:creationId xmlns:a16="http://schemas.microsoft.com/office/drawing/2014/main" id="{C1F91437-97F0-B73E-2A4A-74C2E76CB5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25501" y="689343"/>
            <a:ext cx="2318940" cy="2272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33997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ode reviews - Code quality as measured in WTFs/minute. - devRant">
            <a:extLst>
              <a:ext uri="{FF2B5EF4-FFF2-40B4-BE49-F238E27FC236}">
                <a16:creationId xmlns:a16="http://schemas.microsoft.com/office/drawing/2014/main" id="{11365DFE-674B-432F-840B-485C768853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74041" y="1383662"/>
            <a:ext cx="5281863" cy="528186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a:bodyPr>
          <a:lstStyle/>
          <a:p>
            <a:r>
              <a:rPr lang="en-US" sz="3600" b="1" dirty="0"/>
              <a:t>Defining Your Own Functions</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a:xfrm>
            <a:off x="838200" y="1825624"/>
            <a:ext cx="6428874" cy="4835479"/>
          </a:xfrm>
        </p:spPr>
        <p:txBody>
          <a:bodyPr>
            <a:normAutofit fontScale="92500" lnSpcReduction="10000"/>
          </a:bodyPr>
          <a:lstStyle/>
          <a:p>
            <a:r>
              <a:rPr lang="en-US" sz="3200" dirty="0"/>
              <a:t>The real power of functions is in defining your own</a:t>
            </a:r>
            <a:r>
              <a:rPr lang="en-US" sz="3200" dirty="0">
                <a:solidFill>
                  <a:schemeClr val="accent2"/>
                </a:solidFill>
              </a:rPr>
              <a:t>.</a:t>
            </a:r>
            <a:r>
              <a:rPr lang="en-US" sz="3200" dirty="0"/>
              <a:t> </a:t>
            </a:r>
          </a:p>
          <a:p>
            <a:r>
              <a:rPr lang="en-US" sz="3200" dirty="0"/>
              <a:t>Good programs typically consist of many small functions that call each other</a:t>
            </a:r>
            <a:r>
              <a:rPr lang="en-US" sz="3200" dirty="0">
                <a:solidFill>
                  <a:schemeClr val="accent2"/>
                </a:solidFill>
              </a:rPr>
              <a:t>.</a:t>
            </a:r>
            <a:r>
              <a:rPr lang="en-US" sz="3200" dirty="0"/>
              <a:t> </a:t>
            </a:r>
          </a:p>
          <a:p>
            <a:r>
              <a:rPr lang="en-US" sz="3200" dirty="0"/>
              <a:t>If you have a function that does </a:t>
            </a:r>
            <a:r>
              <a:rPr lang="en-US" sz="3900" b="1" dirty="0">
                <a:solidFill>
                  <a:schemeClr val="accent2"/>
                </a:solidFill>
              </a:rPr>
              <a:t>only one thing </a:t>
            </a:r>
            <a:r>
              <a:rPr lang="en-US" sz="3200" dirty="0">
                <a:solidFill>
                  <a:schemeClr val="accent2"/>
                </a:solidFill>
              </a:rPr>
              <a:t>(</a:t>
            </a:r>
            <a:r>
              <a:rPr lang="en-US" sz="3200" dirty="0"/>
              <a:t>like calculate the sine of an angle</a:t>
            </a:r>
            <a:r>
              <a:rPr lang="en-US" sz="3200" dirty="0">
                <a:solidFill>
                  <a:schemeClr val="accent2"/>
                </a:solidFill>
              </a:rPr>
              <a:t>),</a:t>
            </a:r>
            <a:r>
              <a:rPr lang="en-US" sz="3200" dirty="0"/>
              <a:t> it is likely not too large</a:t>
            </a:r>
            <a:r>
              <a:rPr lang="en-US" sz="3200" dirty="0">
                <a:solidFill>
                  <a:schemeClr val="accent2"/>
                </a:solidFill>
              </a:rPr>
              <a:t>.</a:t>
            </a:r>
          </a:p>
          <a:p>
            <a:r>
              <a:rPr lang="en-US" sz="3200" dirty="0"/>
              <a:t>If its not too large</a:t>
            </a:r>
            <a:r>
              <a:rPr lang="en-US" sz="3200" dirty="0">
                <a:solidFill>
                  <a:schemeClr val="accent2"/>
                </a:solidFill>
              </a:rPr>
              <a:t>,</a:t>
            </a:r>
            <a:r>
              <a:rPr lang="en-US" sz="3200" dirty="0"/>
              <a:t> it will be easy to test and maintain</a:t>
            </a:r>
            <a:r>
              <a:rPr lang="en-US" sz="3200" dirty="0">
                <a:solidFill>
                  <a:schemeClr val="accent2"/>
                </a:solidFill>
              </a:rPr>
              <a:t>.</a:t>
            </a:r>
          </a:p>
        </p:txBody>
      </p:sp>
    </p:spTree>
    <p:extLst>
      <p:ext uri="{BB962C8B-B14F-4D97-AF65-F5344CB8AC3E}">
        <p14:creationId xmlns:p14="http://schemas.microsoft.com/office/powerpoint/2010/main" val="16743473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ode reviews - Code quality as measured in WTFs/minute. - devRant">
            <a:extLst>
              <a:ext uri="{FF2B5EF4-FFF2-40B4-BE49-F238E27FC236}">
                <a16:creationId xmlns:a16="http://schemas.microsoft.com/office/drawing/2014/main" id="{11365DFE-674B-432F-840B-485C768853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74041" y="1383662"/>
            <a:ext cx="5281863" cy="528186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44849AA-E622-4F7D-8941-71C937456B82}"/>
              </a:ext>
            </a:extLst>
          </p:cNvPr>
          <p:cNvSpPr>
            <a:spLocks noGrp="1"/>
          </p:cNvSpPr>
          <p:nvPr>
            <p:ph type="title"/>
          </p:nvPr>
        </p:nvSpPr>
        <p:spPr/>
        <p:txBody>
          <a:bodyPr>
            <a:normAutofit/>
          </a:bodyPr>
          <a:lstStyle/>
          <a:p>
            <a:r>
              <a:rPr lang="en-US" sz="3600" b="1" dirty="0"/>
              <a:t>Defining Your Own Functions</a:t>
            </a:r>
          </a:p>
        </p:txBody>
      </p:sp>
      <p:sp>
        <p:nvSpPr>
          <p:cNvPr id="3" name="Content Placeholder 2">
            <a:extLst>
              <a:ext uri="{FF2B5EF4-FFF2-40B4-BE49-F238E27FC236}">
                <a16:creationId xmlns:a16="http://schemas.microsoft.com/office/drawing/2014/main" id="{D0254071-BABD-4A6D-965B-5977BB6BD8B0}"/>
              </a:ext>
            </a:extLst>
          </p:cNvPr>
          <p:cNvSpPr>
            <a:spLocks noGrp="1"/>
          </p:cNvSpPr>
          <p:nvPr>
            <p:ph idx="1"/>
          </p:nvPr>
        </p:nvSpPr>
        <p:spPr>
          <a:xfrm>
            <a:off x="838200" y="1825624"/>
            <a:ext cx="6428874" cy="4835479"/>
          </a:xfrm>
        </p:spPr>
        <p:txBody>
          <a:bodyPr>
            <a:normAutofit/>
          </a:bodyPr>
          <a:lstStyle/>
          <a:p>
            <a:r>
              <a:rPr lang="en-US" sz="3200" dirty="0"/>
              <a:t>As a general rule</a:t>
            </a:r>
            <a:r>
              <a:rPr lang="en-US" sz="3200" dirty="0">
                <a:solidFill>
                  <a:schemeClr val="accent2"/>
                </a:solidFill>
              </a:rPr>
              <a:t>,</a:t>
            </a:r>
            <a:r>
              <a:rPr lang="en-US" sz="3200" dirty="0"/>
              <a:t> you should not write functions more than a 30 or 40 lines</a:t>
            </a:r>
            <a:r>
              <a:rPr lang="en-US" sz="3200" dirty="0">
                <a:solidFill>
                  <a:schemeClr val="accent2"/>
                </a:solidFill>
              </a:rPr>
              <a:t>.</a:t>
            </a:r>
          </a:p>
          <a:p>
            <a:r>
              <a:rPr lang="en-US" sz="3200" dirty="0"/>
              <a:t>Smaller is better</a:t>
            </a:r>
            <a:r>
              <a:rPr lang="en-US" sz="3200" dirty="0">
                <a:solidFill>
                  <a:schemeClr val="accent2"/>
                </a:solidFill>
              </a:rPr>
              <a:t>:</a:t>
            </a:r>
            <a:r>
              <a:rPr lang="en-US" sz="3200" dirty="0"/>
              <a:t> 10 or less is good</a:t>
            </a:r>
            <a:r>
              <a:rPr lang="en-US" sz="3200" dirty="0">
                <a:solidFill>
                  <a:schemeClr val="accent2"/>
                </a:solidFill>
              </a:rPr>
              <a:t>.</a:t>
            </a:r>
            <a:r>
              <a:rPr lang="en-US" sz="3200" dirty="0"/>
              <a:t> </a:t>
            </a:r>
          </a:p>
          <a:p>
            <a:r>
              <a:rPr lang="en-US" sz="3200" dirty="0"/>
              <a:t>If you need something bigger</a:t>
            </a:r>
            <a:r>
              <a:rPr lang="en-US" sz="3200" dirty="0">
                <a:solidFill>
                  <a:schemeClr val="accent2"/>
                </a:solidFill>
              </a:rPr>
              <a:t>,</a:t>
            </a:r>
            <a:r>
              <a:rPr lang="en-US" sz="3200" dirty="0"/>
              <a:t> break it up into multiple functions</a:t>
            </a:r>
            <a:r>
              <a:rPr lang="en-US" sz="3200" dirty="0">
                <a:solidFill>
                  <a:schemeClr val="accent2"/>
                </a:solidFill>
              </a:rPr>
              <a:t>.</a:t>
            </a:r>
          </a:p>
          <a:p>
            <a:r>
              <a:rPr lang="en-US" sz="3200" b="1" dirty="0">
                <a:solidFill>
                  <a:schemeClr val="accent2"/>
                </a:solidFill>
                <a:cs typeface="Courier New" panose="02070309020205020404" pitchFamily="49" charset="0"/>
              </a:rPr>
              <a:t>#cleancode</a:t>
            </a:r>
          </a:p>
        </p:txBody>
      </p:sp>
    </p:spTree>
    <p:extLst>
      <p:ext uri="{BB962C8B-B14F-4D97-AF65-F5344CB8AC3E}">
        <p14:creationId xmlns:p14="http://schemas.microsoft.com/office/powerpoint/2010/main" val="39213943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B27ED3-99BE-43B6-86FA-80909274D493}"/>
              </a:ext>
            </a:extLst>
          </p:cNvPr>
          <p:cNvSpPr>
            <a:spLocks noGrp="1"/>
          </p:cNvSpPr>
          <p:nvPr>
            <p:ph type="title"/>
          </p:nvPr>
        </p:nvSpPr>
        <p:spPr/>
        <p:txBody>
          <a:bodyPr>
            <a:normAutofit fontScale="90000"/>
          </a:bodyPr>
          <a:lstStyle/>
          <a:p>
            <a:r>
              <a:rPr lang="en-US" b="1" dirty="0"/>
              <a:t>Function Definitions</a:t>
            </a:r>
            <a:endParaRPr lang="en-US" dirty="0"/>
          </a:p>
        </p:txBody>
      </p:sp>
      <p:sp>
        <p:nvSpPr>
          <p:cNvPr id="5" name="Content Placeholder 4">
            <a:extLst>
              <a:ext uri="{FF2B5EF4-FFF2-40B4-BE49-F238E27FC236}">
                <a16:creationId xmlns:a16="http://schemas.microsoft.com/office/drawing/2014/main" id="{E69E35A8-B358-4C38-9AEE-294D8EFA4995}"/>
              </a:ext>
            </a:extLst>
          </p:cNvPr>
          <p:cNvSpPr>
            <a:spLocks noGrp="1"/>
          </p:cNvSpPr>
          <p:nvPr>
            <p:ph idx="1"/>
          </p:nvPr>
        </p:nvSpPr>
        <p:spPr>
          <a:xfrm>
            <a:off x="838199" y="1825624"/>
            <a:ext cx="11024937" cy="4835479"/>
          </a:xfrm>
        </p:spPr>
        <p:txBody>
          <a:bodyPr>
            <a:normAutofit fontScale="85000" lnSpcReduction="20000"/>
          </a:bodyPr>
          <a:lstStyle/>
          <a:p>
            <a:r>
              <a:rPr lang="en-US" dirty="0"/>
              <a:t>The general form of a function definition is</a:t>
            </a:r>
            <a:r>
              <a:rPr lang="en-US" dirty="0">
                <a:solidFill>
                  <a:schemeClr val="accent2"/>
                </a:solidFill>
              </a:rPr>
              <a:t>:</a:t>
            </a:r>
          </a:p>
          <a:p>
            <a:endParaRPr lang="en-US" dirty="0"/>
          </a:p>
          <a:p>
            <a:endParaRPr lang="en-US" dirty="0"/>
          </a:p>
          <a:p>
            <a:endParaRPr lang="en-US" dirty="0"/>
          </a:p>
          <a:p>
            <a:r>
              <a:rPr lang="en-US" b="1" dirty="0">
                <a:solidFill>
                  <a:schemeClr val="accent6"/>
                </a:solidFill>
              </a:rPr>
              <a:t>def</a:t>
            </a:r>
            <a:r>
              <a:rPr lang="en-US" dirty="0"/>
              <a:t> is a keyword</a:t>
            </a:r>
            <a:r>
              <a:rPr lang="en-US" dirty="0">
                <a:solidFill>
                  <a:schemeClr val="accent2"/>
                </a:solidFill>
              </a:rPr>
              <a:t>,</a:t>
            </a:r>
            <a:r>
              <a:rPr lang="en-US" dirty="0"/>
              <a:t> standing for </a:t>
            </a:r>
            <a:r>
              <a:rPr lang="en-US" b="1" dirty="0">
                <a:solidFill>
                  <a:schemeClr val="accent6"/>
                </a:solidFill>
              </a:rPr>
              <a:t>definition</a:t>
            </a:r>
            <a:r>
              <a:rPr lang="en-US" dirty="0">
                <a:solidFill>
                  <a:schemeClr val="accent2"/>
                </a:solidFill>
              </a:rPr>
              <a:t>.</a:t>
            </a:r>
            <a:r>
              <a:rPr lang="en-US" dirty="0"/>
              <a:t> All function definitions must begin with def. The def statement must end with a colon</a:t>
            </a:r>
            <a:r>
              <a:rPr lang="en-US" dirty="0">
                <a:solidFill>
                  <a:schemeClr val="accent2"/>
                </a:solidFill>
              </a:rPr>
              <a:t>.</a:t>
            </a:r>
          </a:p>
          <a:p>
            <a:r>
              <a:rPr lang="en-US" b="1" dirty="0">
                <a:solidFill>
                  <a:schemeClr val="accent6"/>
                </a:solidFill>
              </a:rPr>
              <a:t>function_name </a:t>
            </a:r>
            <a:r>
              <a:rPr lang="en-US" dirty="0"/>
              <a:t>is the name you will use to call the function </a:t>
            </a:r>
            <a:r>
              <a:rPr lang="en-US" dirty="0">
                <a:solidFill>
                  <a:schemeClr val="accent6"/>
                </a:solidFill>
              </a:rPr>
              <a:t>(</a:t>
            </a:r>
            <a:r>
              <a:rPr lang="en-US" dirty="0"/>
              <a:t>like sin</a:t>
            </a:r>
            <a:r>
              <a:rPr lang="en-US" dirty="0">
                <a:solidFill>
                  <a:schemeClr val="accent2"/>
                </a:solidFill>
              </a:rPr>
              <a:t>,</a:t>
            </a:r>
            <a:r>
              <a:rPr lang="en-US" dirty="0"/>
              <a:t> abs but you need to create your own name</a:t>
            </a:r>
            <a:r>
              <a:rPr lang="en-US" dirty="0">
                <a:solidFill>
                  <a:schemeClr val="accent6"/>
                </a:solidFill>
              </a:rPr>
              <a:t>)</a:t>
            </a:r>
            <a:r>
              <a:rPr lang="en-US" dirty="0">
                <a:solidFill>
                  <a:schemeClr val="accent2"/>
                </a:solidFill>
              </a:rPr>
              <a:t>.</a:t>
            </a:r>
          </a:p>
          <a:p>
            <a:r>
              <a:rPr lang="en-US" b="1" dirty="0">
                <a:solidFill>
                  <a:schemeClr val="accent6"/>
                </a:solidFill>
              </a:rPr>
              <a:t>parameters</a:t>
            </a:r>
            <a:r>
              <a:rPr lang="en-US" dirty="0"/>
              <a:t> are the variables that get values when you call the function</a:t>
            </a:r>
            <a:r>
              <a:rPr lang="en-US" dirty="0">
                <a:solidFill>
                  <a:schemeClr val="accent2"/>
                </a:solidFill>
              </a:rPr>
              <a:t>.</a:t>
            </a:r>
            <a:r>
              <a:rPr lang="en-US" dirty="0"/>
              <a:t> You can have 0 or more parameters</a:t>
            </a:r>
            <a:r>
              <a:rPr lang="en-US" dirty="0">
                <a:solidFill>
                  <a:schemeClr val="accent2"/>
                </a:solidFill>
              </a:rPr>
              <a:t>,</a:t>
            </a:r>
            <a:r>
              <a:rPr lang="en-US" dirty="0"/>
              <a:t> separated by commas</a:t>
            </a:r>
            <a:r>
              <a:rPr lang="en-US" dirty="0">
                <a:solidFill>
                  <a:schemeClr val="accent2"/>
                </a:solidFill>
              </a:rPr>
              <a:t>.</a:t>
            </a:r>
            <a:r>
              <a:rPr lang="en-US" dirty="0"/>
              <a:t> Must be in parenthesis</a:t>
            </a:r>
            <a:r>
              <a:rPr lang="en-US" dirty="0">
                <a:solidFill>
                  <a:schemeClr val="accent2"/>
                </a:solidFill>
              </a:rPr>
              <a:t>.</a:t>
            </a:r>
          </a:p>
          <a:p>
            <a:r>
              <a:rPr lang="en-US" b="1" dirty="0">
                <a:solidFill>
                  <a:schemeClr val="accent6"/>
                </a:solidFill>
              </a:rPr>
              <a:t>body</a:t>
            </a:r>
            <a:r>
              <a:rPr lang="en-US" dirty="0"/>
              <a:t> is a sequence of commands like we've already seen </a:t>
            </a:r>
            <a:r>
              <a:rPr lang="en-US" dirty="0">
                <a:solidFill>
                  <a:schemeClr val="accent6"/>
                </a:solidFill>
              </a:rPr>
              <a:t>(</a:t>
            </a:r>
            <a:r>
              <a:rPr lang="en-US" dirty="0"/>
              <a:t>assignment, multiplication, function calls</a:t>
            </a:r>
            <a:r>
              <a:rPr lang="en-US" dirty="0">
                <a:solidFill>
                  <a:schemeClr val="accent6"/>
                </a:solidFill>
              </a:rPr>
              <a:t>)</a:t>
            </a:r>
            <a:r>
              <a:rPr lang="en-US" dirty="0">
                <a:solidFill>
                  <a:schemeClr val="accent2"/>
                </a:solidFill>
              </a:rPr>
              <a:t>.</a:t>
            </a:r>
          </a:p>
          <a:p>
            <a:r>
              <a:rPr lang="en-US" b="1" dirty="0">
                <a:solidFill>
                  <a:schemeClr val="accent2"/>
                </a:solidFill>
              </a:rPr>
              <a:t>Important</a:t>
            </a:r>
            <a:r>
              <a:rPr lang="en-US" b="1" dirty="0">
                <a:solidFill>
                  <a:schemeClr val="accent3"/>
                </a:solidFill>
              </a:rPr>
              <a:t>:</a:t>
            </a:r>
            <a:r>
              <a:rPr lang="en-US" b="1" dirty="0"/>
              <a:t> </a:t>
            </a:r>
            <a:r>
              <a:rPr lang="en-US" dirty="0"/>
              <a:t>all the lines of body must be </a:t>
            </a:r>
            <a:r>
              <a:rPr lang="en-US" dirty="0">
                <a:solidFill>
                  <a:schemeClr val="accent6"/>
                </a:solidFill>
              </a:rPr>
              <a:t>indented</a:t>
            </a:r>
            <a:r>
              <a:rPr lang="en-US" dirty="0">
                <a:solidFill>
                  <a:schemeClr val="accent2"/>
                </a:solidFill>
              </a:rPr>
              <a:t>.</a:t>
            </a:r>
            <a:r>
              <a:rPr lang="en-US" dirty="0"/>
              <a:t> That is how Python knows that they are part of the function</a:t>
            </a:r>
            <a:r>
              <a:rPr lang="en-US" dirty="0">
                <a:solidFill>
                  <a:schemeClr val="accent2"/>
                </a:solidFill>
              </a:rPr>
              <a:t>.</a:t>
            </a:r>
          </a:p>
        </p:txBody>
      </p:sp>
      <p:sp>
        <p:nvSpPr>
          <p:cNvPr id="6" name="TextBox 5">
            <a:extLst>
              <a:ext uri="{FF2B5EF4-FFF2-40B4-BE49-F238E27FC236}">
                <a16:creationId xmlns:a16="http://schemas.microsoft.com/office/drawing/2014/main" id="{7D79B1C4-D919-469A-8797-07B7F6DC5475}"/>
              </a:ext>
            </a:extLst>
          </p:cNvPr>
          <p:cNvSpPr txBox="1"/>
          <p:nvPr/>
        </p:nvSpPr>
        <p:spPr>
          <a:xfrm>
            <a:off x="1060186" y="2332351"/>
            <a:ext cx="5715026" cy="830997"/>
          </a:xfrm>
          <a:prstGeom prst="rect">
            <a:avLst/>
          </a:prstGeom>
          <a:noFill/>
        </p:spPr>
        <p:txBody>
          <a:bodyPr wrap="none" rtlCol="0">
            <a:spAutoFit/>
          </a:bodyPr>
          <a:lstStyle/>
          <a:p>
            <a:r>
              <a:rPr lang="en-US" sz="2400" b="1" dirty="0">
                <a:solidFill>
                  <a:srgbClr val="00FF00"/>
                </a:solidFill>
                <a:latin typeface="Courier New" panose="02070309020205020404" pitchFamily="49" charset="0"/>
                <a:cs typeface="Courier New" panose="02070309020205020404" pitchFamily="49" charset="0"/>
              </a:rPr>
              <a:t>def function_name(parameters):</a:t>
            </a:r>
          </a:p>
          <a:p>
            <a:r>
              <a:rPr lang="en-US" sz="2400" b="1" dirty="0">
                <a:solidFill>
                  <a:srgbClr val="00FF00"/>
                </a:solidFill>
                <a:latin typeface="Courier New" panose="02070309020205020404" pitchFamily="49" charset="0"/>
                <a:cs typeface="Courier New" panose="02070309020205020404" pitchFamily="49" charset="0"/>
              </a:rPr>
              <a:t>    body</a:t>
            </a:r>
          </a:p>
        </p:txBody>
      </p:sp>
      <p:sp>
        <p:nvSpPr>
          <p:cNvPr id="7" name="TextBox 6">
            <a:extLst>
              <a:ext uri="{FF2B5EF4-FFF2-40B4-BE49-F238E27FC236}">
                <a16:creationId xmlns:a16="http://schemas.microsoft.com/office/drawing/2014/main" id="{7F12323C-2FFA-4040-B623-0EE9D4B14E9C}"/>
              </a:ext>
            </a:extLst>
          </p:cNvPr>
          <p:cNvSpPr txBox="1"/>
          <p:nvPr/>
        </p:nvSpPr>
        <p:spPr>
          <a:xfrm>
            <a:off x="183797" y="2733856"/>
            <a:ext cx="894797" cy="369332"/>
          </a:xfrm>
          <a:prstGeom prst="rect">
            <a:avLst/>
          </a:prstGeom>
          <a:noFill/>
        </p:spPr>
        <p:txBody>
          <a:bodyPr wrap="none" rtlCol="0">
            <a:spAutoFit/>
          </a:bodyPr>
          <a:lstStyle/>
          <a:p>
            <a:r>
              <a:rPr lang="en-US" b="1" dirty="0">
                <a:solidFill>
                  <a:schemeClr val="accent6"/>
                </a:solidFill>
              </a:rPr>
              <a:t>Indent</a:t>
            </a:r>
          </a:p>
        </p:txBody>
      </p:sp>
      <p:sp>
        <p:nvSpPr>
          <p:cNvPr id="8" name="Arrow: Right 7">
            <a:extLst>
              <a:ext uri="{FF2B5EF4-FFF2-40B4-BE49-F238E27FC236}">
                <a16:creationId xmlns:a16="http://schemas.microsoft.com/office/drawing/2014/main" id="{CD0F715C-9486-40B7-9A63-6451D66A51DD}"/>
              </a:ext>
            </a:extLst>
          </p:cNvPr>
          <p:cNvSpPr/>
          <p:nvPr/>
        </p:nvSpPr>
        <p:spPr>
          <a:xfrm>
            <a:off x="1120345" y="2846335"/>
            <a:ext cx="618308" cy="184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4687857-F0AB-4311-A958-03F4FCAC74A9}"/>
              </a:ext>
            </a:extLst>
          </p:cNvPr>
          <p:cNvSpPr txBox="1"/>
          <p:nvPr/>
        </p:nvSpPr>
        <p:spPr>
          <a:xfrm>
            <a:off x="7820526" y="2388586"/>
            <a:ext cx="816249" cy="369332"/>
          </a:xfrm>
          <a:prstGeom prst="rect">
            <a:avLst/>
          </a:prstGeom>
          <a:noFill/>
        </p:spPr>
        <p:txBody>
          <a:bodyPr wrap="none" rtlCol="0">
            <a:spAutoFit/>
          </a:bodyPr>
          <a:lstStyle/>
          <a:p>
            <a:r>
              <a:rPr lang="en-US" b="1" dirty="0">
                <a:solidFill>
                  <a:schemeClr val="accent6"/>
                </a:solidFill>
              </a:rPr>
              <a:t>Colon</a:t>
            </a:r>
          </a:p>
        </p:txBody>
      </p:sp>
      <p:sp>
        <p:nvSpPr>
          <p:cNvPr id="10" name="Arrow: Right 9">
            <a:extLst>
              <a:ext uri="{FF2B5EF4-FFF2-40B4-BE49-F238E27FC236}">
                <a16:creationId xmlns:a16="http://schemas.microsoft.com/office/drawing/2014/main" id="{F0D5E9A7-4256-460A-8761-796AD25700C5}"/>
              </a:ext>
            </a:extLst>
          </p:cNvPr>
          <p:cNvSpPr/>
          <p:nvPr/>
        </p:nvSpPr>
        <p:spPr>
          <a:xfrm flipH="1">
            <a:off x="6641001" y="2436713"/>
            <a:ext cx="1155465" cy="2730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Bent-Up 1">
            <a:extLst>
              <a:ext uri="{FF2B5EF4-FFF2-40B4-BE49-F238E27FC236}">
                <a16:creationId xmlns:a16="http://schemas.microsoft.com/office/drawing/2014/main" id="{43CCD9E7-9F15-4C50-B85A-529554B7326A}"/>
              </a:ext>
            </a:extLst>
          </p:cNvPr>
          <p:cNvSpPr/>
          <p:nvPr/>
        </p:nvSpPr>
        <p:spPr>
          <a:xfrm flipH="1">
            <a:off x="5197928" y="2729933"/>
            <a:ext cx="2886146" cy="469947"/>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0DA5DD2-2ED2-42DC-A5F5-D6EB550ABE57}"/>
              </a:ext>
            </a:extLst>
          </p:cNvPr>
          <p:cNvSpPr txBox="1"/>
          <p:nvPr/>
        </p:nvSpPr>
        <p:spPr>
          <a:xfrm>
            <a:off x="8109708" y="2952874"/>
            <a:ext cx="3325077" cy="369332"/>
          </a:xfrm>
          <a:prstGeom prst="rect">
            <a:avLst/>
          </a:prstGeom>
          <a:noFill/>
        </p:spPr>
        <p:txBody>
          <a:bodyPr wrap="none" rtlCol="0">
            <a:spAutoFit/>
          </a:bodyPr>
          <a:lstStyle/>
          <a:p>
            <a:r>
              <a:rPr lang="en-US" b="1" dirty="0">
                <a:solidFill>
                  <a:schemeClr val="accent6"/>
                </a:solidFill>
              </a:rPr>
              <a:t>(parameter1, parameter2, …)</a:t>
            </a:r>
          </a:p>
        </p:txBody>
      </p:sp>
    </p:spTree>
    <p:extLst>
      <p:ext uri="{BB962C8B-B14F-4D97-AF65-F5344CB8AC3E}">
        <p14:creationId xmlns:p14="http://schemas.microsoft.com/office/powerpoint/2010/main" val="24014199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B27ED3-99BE-43B6-86FA-80909274D493}"/>
              </a:ext>
            </a:extLst>
          </p:cNvPr>
          <p:cNvSpPr>
            <a:spLocks noGrp="1"/>
          </p:cNvSpPr>
          <p:nvPr>
            <p:ph type="title"/>
          </p:nvPr>
        </p:nvSpPr>
        <p:spPr/>
        <p:txBody>
          <a:bodyPr>
            <a:normAutofit fontScale="90000"/>
          </a:bodyPr>
          <a:lstStyle/>
          <a:p>
            <a:r>
              <a:rPr lang="en-US" b="1" dirty="0"/>
              <a:t>Function Definitions</a:t>
            </a:r>
            <a:endParaRPr lang="en-US" dirty="0"/>
          </a:p>
        </p:txBody>
      </p:sp>
      <p:sp>
        <p:nvSpPr>
          <p:cNvPr id="5" name="Content Placeholder 4">
            <a:extLst>
              <a:ext uri="{FF2B5EF4-FFF2-40B4-BE49-F238E27FC236}">
                <a16:creationId xmlns:a16="http://schemas.microsoft.com/office/drawing/2014/main" id="{E69E35A8-B358-4C38-9AEE-294D8EFA4995}"/>
              </a:ext>
            </a:extLst>
          </p:cNvPr>
          <p:cNvSpPr>
            <a:spLocks noGrp="1"/>
          </p:cNvSpPr>
          <p:nvPr>
            <p:ph idx="1"/>
          </p:nvPr>
        </p:nvSpPr>
        <p:spPr>
          <a:xfrm>
            <a:off x="838199" y="1825624"/>
            <a:ext cx="5257801" cy="4835479"/>
          </a:xfrm>
        </p:spPr>
        <p:txBody>
          <a:bodyPr>
            <a:normAutofit/>
          </a:bodyPr>
          <a:lstStyle/>
          <a:p>
            <a:r>
              <a:rPr lang="en-US" dirty="0"/>
              <a:t>The general form of a function definition is</a:t>
            </a:r>
            <a:r>
              <a:rPr lang="en-US" dirty="0">
                <a:solidFill>
                  <a:schemeClr val="accent2"/>
                </a:solidFill>
              </a:rPr>
              <a:t>:</a:t>
            </a:r>
          </a:p>
          <a:p>
            <a:endParaRPr lang="en-US" dirty="0"/>
          </a:p>
          <a:p>
            <a:endParaRPr lang="en-US" dirty="0"/>
          </a:p>
          <a:p>
            <a:endParaRPr lang="en-US" dirty="0"/>
          </a:p>
        </p:txBody>
      </p:sp>
      <p:sp>
        <p:nvSpPr>
          <p:cNvPr id="6" name="TextBox 5">
            <a:extLst>
              <a:ext uri="{FF2B5EF4-FFF2-40B4-BE49-F238E27FC236}">
                <a16:creationId xmlns:a16="http://schemas.microsoft.com/office/drawing/2014/main" id="{7D79B1C4-D919-469A-8797-07B7F6DC5475}"/>
              </a:ext>
            </a:extLst>
          </p:cNvPr>
          <p:cNvSpPr txBox="1"/>
          <p:nvPr/>
        </p:nvSpPr>
        <p:spPr>
          <a:xfrm>
            <a:off x="914158" y="4665077"/>
            <a:ext cx="6628738" cy="954107"/>
          </a:xfrm>
          <a:prstGeom prst="rect">
            <a:avLst/>
          </a:prstGeom>
          <a:noFill/>
        </p:spPr>
        <p:txBody>
          <a:bodyPr wrap="none" rtlCol="0">
            <a:spAutoFit/>
          </a:bodyPr>
          <a:lstStyle/>
          <a:p>
            <a:r>
              <a:rPr lang="en-US" sz="2800" b="1" dirty="0">
                <a:solidFill>
                  <a:srgbClr val="00FF00"/>
                </a:solidFill>
                <a:latin typeface="Courier New" panose="02070309020205020404" pitchFamily="49" charset="0"/>
                <a:cs typeface="Courier New" panose="02070309020205020404" pitchFamily="49" charset="0"/>
              </a:rPr>
              <a:t>def function_body(parameters):</a:t>
            </a:r>
          </a:p>
          <a:p>
            <a:r>
              <a:rPr lang="en-US" sz="2800" b="1" dirty="0">
                <a:solidFill>
                  <a:srgbClr val="00FF00"/>
                </a:solidFill>
                <a:latin typeface="Courier New" panose="02070309020205020404" pitchFamily="49" charset="0"/>
                <a:cs typeface="Courier New" panose="02070309020205020404" pitchFamily="49" charset="0"/>
              </a:rPr>
              <a:t>    body</a:t>
            </a:r>
          </a:p>
        </p:txBody>
      </p:sp>
      <p:sp>
        <p:nvSpPr>
          <p:cNvPr id="7" name="TextBox 6">
            <a:extLst>
              <a:ext uri="{FF2B5EF4-FFF2-40B4-BE49-F238E27FC236}">
                <a16:creationId xmlns:a16="http://schemas.microsoft.com/office/drawing/2014/main" id="{7F12323C-2FFA-4040-B623-0EE9D4B14E9C}"/>
              </a:ext>
            </a:extLst>
          </p:cNvPr>
          <p:cNvSpPr txBox="1"/>
          <p:nvPr/>
        </p:nvSpPr>
        <p:spPr>
          <a:xfrm>
            <a:off x="100256" y="5164234"/>
            <a:ext cx="894797" cy="369332"/>
          </a:xfrm>
          <a:prstGeom prst="rect">
            <a:avLst/>
          </a:prstGeom>
          <a:noFill/>
        </p:spPr>
        <p:txBody>
          <a:bodyPr wrap="none" rtlCol="0">
            <a:spAutoFit/>
          </a:bodyPr>
          <a:lstStyle/>
          <a:p>
            <a:r>
              <a:rPr lang="en-US" b="1" dirty="0">
                <a:solidFill>
                  <a:schemeClr val="accent6"/>
                </a:solidFill>
              </a:rPr>
              <a:t>Indent</a:t>
            </a:r>
          </a:p>
        </p:txBody>
      </p:sp>
      <p:sp>
        <p:nvSpPr>
          <p:cNvPr id="8" name="Arrow: Right 7">
            <a:extLst>
              <a:ext uri="{FF2B5EF4-FFF2-40B4-BE49-F238E27FC236}">
                <a16:creationId xmlns:a16="http://schemas.microsoft.com/office/drawing/2014/main" id="{CD0F715C-9486-40B7-9A63-6451D66A51DD}"/>
              </a:ext>
            </a:extLst>
          </p:cNvPr>
          <p:cNvSpPr/>
          <p:nvPr/>
        </p:nvSpPr>
        <p:spPr>
          <a:xfrm>
            <a:off x="1036804" y="5276713"/>
            <a:ext cx="618308" cy="1846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4687857-F0AB-4311-A958-03F4FCAC74A9}"/>
              </a:ext>
            </a:extLst>
          </p:cNvPr>
          <p:cNvSpPr txBox="1"/>
          <p:nvPr/>
        </p:nvSpPr>
        <p:spPr>
          <a:xfrm>
            <a:off x="6869330" y="3238958"/>
            <a:ext cx="816249" cy="369332"/>
          </a:xfrm>
          <a:prstGeom prst="rect">
            <a:avLst/>
          </a:prstGeom>
          <a:noFill/>
        </p:spPr>
        <p:txBody>
          <a:bodyPr wrap="none" rtlCol="0">
            <a:spAutoFit/>
          </a:bodyPr>
          <a:lstStyle/>
          <a:p>
            <a:r>
              <a:rPr lang="en-US" b="1" dirty="0">
                <a:solidFill>
                  <a:schemeClr val="accent6"/>
                </a:solidFill>
              </a:rPr>
              <a:t>Colon</a:t>
            </a:r>
          </a:p>
        </p:txBody>
      </p:sp>
      <p:sp>
        <p:nvSpPr>
          <p:cNvPr id="10" name="Arrow: Right 9">
            <a:extLst>
              <a:ext uri="{FF2B5EF4-FFF2-40B4-BE49-F238E27FC236}">
                <a16:creationId xmlns:a16="http://schemas.microsoft.com/office/drawing/2014/main" id="{F0D5E9A7-4256-460A-8761-796AD25700C5}"/>
              </a:ext>
            </a:extLst>
          </p:cNvPr>
          <p:cNvSpPr/>
          <p:nvPr/>
        </p:nvSpPr>
        <p:spPr>
          <a:xfrm rot="16200000" flipH="1">
            <a:off x="6687526" y="4044819"/>
            <a:ext cx="1167063" cy="318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6119FD30-FF9D-49EF-A7CF-A0F96F024FE4}"/>
              </a:ext>
            </a:extLst>
          </p:cNvPr>
          <p:cNvSpPr/>
          <p:nvPr/>
        </p:nvSpPr>
        <p:spPr>
          <a:xfrm>
            <a:off x="7844590"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11. </a:t>
            </a:r>
            <a:r>
              <a:rPr lang="en-US" sz="2600" b="1" dirty="0">
                <a:solidFill>
                  <a:schemeClr val="accent6"/>
                </a:solidFill>
              </a:rPr>
              <a:t>Defining Your Own Functions</a:t>
            </a:r>
          </a:p>
        </p:txBody>
      </p:sp>
      <p:sp>
        <p:nvSpPr>
          <p:cNvPr id="12" name="TextBox 11">
            <a:extLst>
              <a:ext uri="{FF2B5EF4-FFF2-40B4-BE49-F238E27FC236}">
                <a16:creationId xmlns:a16="http://schemas.microsoft.com/office/drawing/2014/main" id="{6C69617A-CEF8-4ADD-B763-0669DABE071A}"/>
              </a:ext>
            </a:extLst>
          </p:cNvPr>
          <p:cNvSpPr txBox="1"/>
          <p:nvPr/>
        </p:nvSpPr>
        <p:spPr>
          <a:xfrm>
            <a:off x="736021" y="3116430"/>
            <a:ext cx="1274708" cy="369332"/>
          </a:xfrm>
          <a:prstGeom prst="rect">
            <a:avLst/>
          </a:prstGeom>
          <a:noFill/>
        </p:spPr>
        <p:txBody>
          <a:bodyPr wrap="none" rtlCol="0">
            <a:spAutoFit/>
          </a:bodyPr>
          <a:lstStyle/>
          <a:p>
            <a:r>
              <a:rPr lang="en-US" b="1" dirty="0">
                <a:solidFill>
                  <a:schemeClr val="accent6"/>
                </a:solidFill>
              </a:rPr>
              <a:t>Definition</a:t>
            </a:r>
          </a:p>
        </p:txBody>
      </p:sp>
      <p:sp>
        <p:nvSpPr>
          <p:cNvPr id="13" name="Arrow: Right 12">
            <a:extLst>
              <a:ext uri="{FF2B5EF4-FFF2-40B4-BE49-F238E27FC236}">
                <a16:creationId xmlns:a16="http://schemas.microsoft.com/office/drawing/2014/main" id="{33840CED-EE2F-440E-96FA-9E37C87732A2}"/>
              </a:ext>
            </a:extLst>
          </p:cNvPr>
          <p:cNvSpPr/>
          <p:nvPr/>
        </p:nvSpPr>
        <p:spPr>
          <a:xfrm rot="16200000" flipH="1">
            <a:off x="794853" y="3922286"/>
            <a:ext cx="1167063" cy="318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Bent-Up 13">
            <a:extLst>
              <a:ext uri="{FF2B5EF4-FFF2-40B4-BE49-F238E27FC236}">
                <a16:creationId xmlns:a16="http://schemas.microsoft.com/office/drawing/2014/main" id="{7D2B7045-1DA7-4134-8766-FEE26F01A905}"/>
              </a:ext>
            </a:extLst>
          </p:cNvPr>
          <p:cNvSpPr/>
          <p:nvPr/>
        </p:nvSpPr>
        <p:spPr>
          <a:xfrm>
            <a:off x="4041376" y="5170645"/>
            <a:ext cx="2589665" cy="1004617"/>
          </a:xfrm>
          <a:prstGeom prst="bentUpArrow">
            <a:avLst>
              <a:gd name="adj1" fmla="val 14745"/>
              <a:gd name="adj2" fmla="val 17675"/>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10CD0EB-7997-4DF1-9EAA-A66C9B1A3AEA}"/>
              </a:ext>
            </a:extLst>
          </p:cNvPr>
          <p:cNvSpPr txBox="1"/>
          <p:nvPr/>
        </p:nvSpPr>
        <p:spPr>
          <a:xfrm>
            <a:off x="630247" y="5876480"/>
            <a:ext cx="3325077" cy="369332"/>
          </a:xfrm>
          <a:prstGeom prst="rect">
            <a:avLst/>
          </a:prstGeom>
          <a:noFill/>
        </p:spPr>
        <p:txBody>
          <a:bodyPr wrap="none" rtlCol="0">
            <a:spAutoFit/>
          </a:bodyPr>
          <a:lstStyle/>
          <a:p>
            <a:r>
              <a:rPr lang="en-US" b="1" dirty="0">
                <a:solidFill>
                  <a:schemeClr val="accent6"/>
                </a:solidFill>
              </a:rPr>
              <a:t>(parameter1, parameter2, …)</a:t>
            </a:r>
          </a:p>
        </p:txBody>
      </p:sp>
      <p:sp>
        <p:nvSpPr>
          <p:cNvPr id="16" name="TextBox 15">
            <a:extLst>
              <a:ext uri="{FF2B5EF4-FFF2-40B4-BE49-F238E27FC236}">
                <a16:creationId xmlns:a16="http://schemas.microsoft.com/office/drawing/2014/main" id="{27D5C05D-8F60-4E0A-A782-BE83C295388E}"/>
              </a:ext>
            </a:extLst>
          </p:cNvPr>
          <p:cNvSpPr txBox="1"/>
          <p:nvPr/>
        </p:nvSpPr>
        <p:spPr>
          <a:xfrm>
            <a:off x="3308365" y="3122436"/>
            <a:ext cx="1899879" cy="369332"/>
          </a:xfrm>
          <a:prstGeom prst="rect">
            <a:avLst/>
          </a:prstGeom>
          <a:noFill/>
        </p:spPr>
        <p:txBody>
          <a:bodyPr wrap="none" rtlCol="0">
            <a:spAutoFit/>
          </a:bodyPr>
          <a:lstStyle/>
          <a:p>
            <a:r>
              <a:rPr lang="en-US" b="1" dirty="0">
                <a:solidFill>
                  <a:schemeClr val="accent6"/>
                </a:solidFill>
              </a:rPr>
              <a:t>Function Name</a:t>
            </a:r>
          </a:p>
        </p:txBody>
      </p:sp>
      <p:sp>
        <p:nvSpPr>
          <p:cNvPr id="17" name="Arrow: Right 16">
            <a:extLst>
              <a:ext uri="{FF2B5EF4-FFF2-40B4-BE49-F238E27FC236}">
                <a16:creationId xmlns:a16="http://schemas.microsoft.com/office/drawing/2014/main" id="{137CE59F-6893-4F72-85BB-211646130AAE}"/>
              </a:ext>
            </a:extLst>
          </p:cNvPr>
          <p:cNvSpPr/>
          <p:nvPr/>
        </p:nvSpPr>
        <p:spPr>
          <a:xfrm rot="16200000" flipH="1">
            <a:off x="3655959" y="3928292"/>
            <a:ext cx="1167063" cy="3185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07762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06F2-AC3E-484E-9926-59D4F59092CE}"/>
              </a:ext>
            </a:extLst>
          </p:cNvPr>
          <p:cNvSpPr>
            <a:spLocks noGrp="1"/>
          </p:cNvSpPr>
          <p:nvPr>
            <p:ph type="ctrTitle"/>
          </p:nvPr>
        </p:nvSpPr>
        <p:spPr/>
        <p:txBody>
          <a:bodyPr>
            <a:normAutofit fontScale="90000"/>
          </a:bodyPr>
          <a:lstStyle/>
          <a:p>
            <a:r>
              <a:rPr lang="en-US" dirty="0"/>
              <a:t>functions</a:t>
            </a:r>
            <a:r>
              <a:rPr lang="en-US" dirty="0">
                <a:solidFill>
                  <a:schemeClr val="accent2"/>
                </a:solidFill>
              </a:rPr>
              <a:t>,</a:t>
            </a:r>
            <a:r>
              <a:rPr lang="en-US" dirty="0"/>
              <a:t> input </a:t>
            </a:r>
            <a:r>
              <a:rPr lang="en-US" dirty="0">
                <a:solidFill>
                  <a:schemeClr val="accent6"/>
                </a:solidFill>
              </a:rPr>
              <a:t>&amp;</a:t>
            </a:r>
            <a:r>
              <a:rPr lang="en-US" dirty="0"/>
              <a:t> output</a:t>
            </a:r>
            <a:r>
              <a:rPr lang="en-US" dirty="0">
                <a:solidFill>
                  <a:schemeClr val="accent2"/>
                </a:solidFill>
              </a:rPr>
              <a:t>,</a:t>
            </a:r>
            <a:r>
              <a:rPr lang="en-US" dirty="0"/>
              <a:t> importing modules</a:t>
            </a:r>
            <a:r>
              <a:rPr lang="en-US" dirty="0">
                <a:solidFill>
                  <a:schemeClr val="accent1"/>
                </a:solidFill>
              </a:rPr>
              <a:t>.</a:t>
            </a:r>
          </a:p>
        </p:txBody>
      </p:sp>
      <p:sp>
        <p:nvSpPr>
          <p:cNvPr id="3" name="Subtitle 2">
            <a:extLst>
              <a:ext uri="{FF2B5EF4-FFF2-40B4-BE49-F238E27FC236}">
                <a16:creationId xmlns:a16="http://schemas.microsoft.com/office/drawing/2014/main" id="{99B07687-F068-40FC-84A1-E7860490CACD}"/>
              </a:ext>
            </a:extLst>
          </p:cNvPr>
          <p:cNvSpPr>
            <a:spLocks noGrp="1"/>
          </p:cNvSpPr>
          <p:nvPr>
            <p:ph type="subTitle" idx="1"/>
          </p:nvPr>
        </p:nvSpPr>
        <p:spPr/>
        <p:txBody>
          <a:bodyPr/>
          <a:lstStyle/>
          <a:p>
            <a:r>
              <a:rPr lang="en-US" b="1" dirty="0"/>
              <a:t>Week </a:t>
            </a:r>
            <a:r>
              <a:rPr lang="en-US" b="1" dirty="0">
                <a:solidFill>
                  <a:schemeClr val="accent6"/>
                </a:solidFill>
              </a:rPr>
              <a:t>1</a:t>
            </a:r>
            <a:r>
              <a:rPr lang="en-US" b="1" dirty="0"/>
              <a:t> </a:t>
            </a:r>
            <a:r>
              <a:rPr lang="en-US" dirty="0">
                <a:solidFill>
                  <a:schemeClr val="accent2"/>
                </a:solidFill>
              </a:rPr>
              <a:t>|</a:t>
            </a:r>
            <a:r>
              <a:rPr lang="en-US" dirty="0"/>
              <a:t> Lecture </a:t>
            </a:r>
            <a:r>
              <a:rPr lang="en-US" dirty="0">
                <a:solidFill>
                  <a:schemeClr val="accent6"/>
                </a:solidFill>
              </a:rPr>
              <a:t>2 </a:t>
            </a:r>
            <a:r>
              <a:rPr lang="en-US" dirty="0">
                <a:solidFill>
                  <a:schemeClr val="accent1"/>
                </a:solidFill>
              </a:rPr>
              <a:t>(</a:t>
            </a:r>
            <a:r>
              <a:rPr lang="en-US" dirty="0">
                <a:solidFill>
                  <a:schemeClr val="accent6"/>
                </a:solidFill>
              </a:rPr>
              <a:t>1.2.1</a:t>
            </a:r>
            <a:r>
              <a:rPr lang="en-US" dirty="0">
                <a:solidFill>
                  <a:schemeClr val="accent1"/>
                </a:solidFill>
              </a:rPr>
              <a:t>)</a:t>
            </a:r>
          </a:p>
        </p:txBody>
      </p:sp>
    </p:spTree>
    <p:extLst>
      <p:ext uri="{BB962C8B-B14F-4D97-AF65-F5344CB8AC3E}">
        <p14:creationId xmlns:p14="http://schemas.microsoft.com/office/powerpoint/2010/main" val="1407151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621B3-1EEF-8D43-9DBD-8E8CAFAD7892}"/>
              </a:ext>
            </a:extLst>
          </p:cNvPr>
          <p:cNvSpPr>
            <a:spLocks noGrp="1"/>
          </p:cNvSpPr>
          <p:nvPr>
            <p:ph type="title"/>
          </p:nvPr>
        </p:nvSpPr>
        <p:spPr/>
        <p:txBody>
          <a:bodyPr>
            <a:normAutofit fontScale="90000"/>
          </a:bodyPr>
          <a:lstStyle/>
          <a:p>
            <a:r>
              <a:rPr lang="en-US" dirty="0"/>
              <a:t>Readability Tips (#</a:t>
            </a:r>
            <a:r>
              <a:rPr lang="en-US" dirty="0" err="1"/>
              <a:t>cleancode</a:t>
            </a:r>
            <a:r>
              <a:rPr lang="en-US" dirty="0"/>
              <a:t>)</a:t>
            </a:r>
          </a:p>
        </p:txBody>
      </p:sp>
      <p:sp>
        <p:nvSpPr>
          <p:cNvPr id="3" name="Content Placeholder 2">
            <a:extLst>
              <a:ext uri="{FF2B5EF4-FFF2-40B4-BE49-F238E27FC236}">
                <a16:creationId xmlns:a16="http://schemas.microsoft.com/office/drawing/2014/main" id="{9FB217B0-B365-F041-A4BD-A031C57299CF}"/>
              </a:ext>
            </a:extLst>
          </p:cNvPr>
          <p:cNvSpPr>
            <a:spLocks noGrp="1"/>
          </p:cNvSpPr>
          <p:nvPr>
            <p:ph idx="1"/>
          </p:nvPr>
        </p:nvSpPr>
        <p:spPr>
          <a:xfrm>
            <a:off x="838200" y="1808536"/>
            <a:ext cx="7689850" cy="4835479"/>
          </a:xfrm>
        </p:spPr>
        <p:txBody>
          <a:bodyPr/>
          <a:lstStyle/>
          <a:p>
            <a:r>
              <a:rPr lang="en-US" dirty="0"/>
              <a:t>Use whitespace to separate variables and operators</a:t>
            </a:r>
          </a:p>
          <a:p>
            <a:pPr lvl="1"/>
            <a:r>
              <a:rPr lang="en-US" dirty="0">
                <a:solidFill>
                  <a:srgbClr val="FF0000"/>
                </a:solidFill>
              </a:rPr>
              <a:t>&gt;&gt;&gt; </a:t>
            </a:r>
            <a:r>
              <a:rPr lang="en-US" dirty="0" err="1">
                <a:solidFill>
                  <a:srgbClr val="FF0000"/>
                </a:solidFill>
              </a:rPr>
              <a:t>canda</a:t>
            </a:r>
            <a:r>
              <a:rPr lang="en-US" dirty="0">
                <a:solidFill>
                  <a:srgbClr val="FF0000"/>
                </a:solidFill>
              </a:rPr>
              <a:t>=</a:t>
            </a:r>
            <a:r>
              <a:rPr lang="en-US" dirty="0" err="1">
                <a:solidFill>
                  <a:srgbClr val="FF0000"/>
                </a:solidFill>
              </a:rPr>
              <a:t>cat+panda</a:t>
            </a:r>
            <a:endParaRPr lang="en-US" dirty="0">
              <a:solidFill>
                <a:srgbClr val="FF0000"/>
              </a:solidFill>
            </a:endParaRPr>
          </a:p>
          <a:p>
            <a:r>
              <a:rPr lang="en-US" dirty="0"/>
              <a:t>Be consistent with spacing, too much whitespace can be bad</a:t>
            </a:r>
          </a:p>
          <a:p>
            <a:pPr lvl="1"/>
            <a:r>
              <a:rPr lang="en-US" dirty="0">
                <a:solidFill>
                  <a:srgbClr val="FF0000"/>
                </a:solidFill>
              </a:rPr>
              <a:t>&gt;&gt;&gt; </a:t>
            </a:r>
            <a:r>
              <a:rPr lang="en-US" dirty="0" err="1">
                <a:solidFill>
                  <a:srgbClr val="FF0000"/>
                </a:solidFill>
              </a:rPr>
              <a:t>canda</a:t>
            </a:r>
            <a:r>
              <a:rPr lang="en-US" dirty="0">
                <a:solidFill>
                  <a:srgbClr val="FF0000"/>
                </a:solidFill>
              </a:rPr>
              <a:t> =                                 cat      +panda</a:t>
            </a:r>
          </a:p>
          <a:p>
            <a:r>
              <a:rPr lang="en-US" dirty="0"/>
              <a:t>Pick variable names that are easy to read and interpret</a:t>
            </a:r>
          </a:p>
          <a:p>
            <a:pPr lvl="1"/>
            <a:r>
              <a:rPr lang="en-US" dirty="0">
                <a:solidFill>
                  <a:srgbClr val="FF0000"/>
                </a:solidFill>
              </a:rPr>
              <a:t>&gt;&gt;&gt; </a:t>
            </a:r>
            <a:r>
              <a:rPr lang="en-US" dirty="0" err="1">
                <a:solidFill>
                  <a:srgbClr val="FF0000"/>
                </a:solidFill>
              </a:rPr>
              <a:t>canda</a:t>
            </a:r>
            <a:r>
              <a:rPr lang="en-US" dirty="0">
                <a:solidFill>
                  <a:srgbClr val="FF0000"/>
                </a:solidFill>
              </a:rPr>
              <a:t> = nom + </a:t>
            </a:r>
            <a:r>
              <a:rPr lang="en-US" dirty="0" err="1">
                <a:solidFill>
                  <a:srgbClr val="FF0000"/>
                </a:solidFill>
              </a:rPr>
              <a:t>nomnomnomnomnom</a:t>
            </a:r>
            <a:endParaRPr lang="en-US" dirty="0">
              <a:solidFill>
                <a:srgbClr val="FF0000"/>
              </a:solidFill>
            </a:endParaRPr>
          </a:p>
          <a:p>
            <a:r>
              <a:rPr lang="en-US" dirty="0"/>
              <a:t>Be consistent with naming schemes</a:t>
            </a:r>
          </a:p>
          <a:p>
            <a:pPr lvl="1"/>
            <a:r>
              <a:rPr lang="en-US" dirty="0">
                <a:solidFill>
                  <a:srgbClr val="FF0000"/>
                </a:solidFill>
              </a:rPr>
              <a:t>&gt;&gt;&gt; </a:t>
            </a:r>
            <a:r>
              <a:rPr lang="en-US" dirty="0" err="1">
                <a:solidFill>
                  <a:srgbClr val="FF0000"/>
                </a:solidFill>
              </a:rPr>
              <a:t>Canda</a:t>
            </a:r>
            <a:r>
              <a:rPr lang="en-US" dirty="0">
                <a:solidFill>
                  <a:srgbClr val="FF0000"/>
                </a:solidFill>
              </a:rPr>
              <a:t> = CAT + _panda42</a:t>
            </a:r>
          </a:p>
        </p:txBody>
      </p:sp>
      <p:pic>
        <p:nvPicPr>
          <p:cNvPr id="3074" name="Picture 2" descr="Funny And Creepy Cat Hybrids Bred In Photoshop">
            <a:extLst>
              <a:ext uri="{FF2B5EF4-FFF2-40B4-BE49-F238E27FC236}">
                <a16:creationId xmlns:a16="http://schemas.microsoft.com/office/drawing/2014/main" id="{F3ADB852-BD64-2643-BE76-367FF4EEB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4700" y="1490519"/>
            <a:ext cx="2959100" cy="26289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5532240-8BCA-1748-ABCE-4FCE5D8B8019}"/>
              </a:ext>
            </a:extLst>
          </p:cNvPr>
          <p:cNvSpPr txBox="1"/>
          <p:nvPr/>
        </p:nvSpPr>
        <p:spPr>
          <a:xfrm>
            <a:off x="7425267" y="869993"/>
            <a:ext cx="6096000" cy="461665"/>
          </a:xfrm>
          <a:prstGeom prst="rect">
            <a:avLst/>
          </a:prstGeom>
          <a:noFill/>
        </p:spPr>
        <p:txBody>
          <a:bodyPr wrap="square">
            <a:spAutoFit/>
          </a:bodyPr>
          <a:lstStyle/>
          <a:p>
            <a:pPr lvl="1"/>
            <a:r>
              <a:rPr lang="en-US" sz="2400" dirty="0">
                <a:solidFill>
                  <a:srgbClr val="00B050"/>
                </a:solidFill>
              </a:rPr>
              <a:t>&gt;&gt;&gt; </a:t>
            </a:r>
            <a:r>
              <a:rPr lang="en-US" sz="2400" dirty="0" err="1">
                <a:solidFill>
                  <a:srgbClr val="00B050"/>
                </a:solidFill>
              </a:rPr>
              <a:t>canda</a:t>
            </a:r>
            <a:r>
              <a:rPr lang="en-US" sz="2400" dirty="0">
                <a:solidFill>
                  <a:srgbClr val="00B050"/>
                </a:solidFill>
              </a:rPr>
              <a:t> = cat + panda</a:t>
            </a:r>
            <a:endParaRPr lang="en-US" sz="2400" dirty="0">
              <a:solidFill>
                <a:srgbClr val="FF0000"/>
              </a:solidFill>
            </a:endParaRPr>
          </a:p>
        </p:txBody>
      </p:sp>
    </p:spTree>
    <p:extLst>
      <p:ext uri="{BB962C8B-B14F-4D97-AF65-F5344CB8AC3E}">
        <p14:creationId xmlns:p14="http://schemas.microsoft.com/office/powerpoint/2010/main" val="663969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CC48E-8CA5-324C-970F-517BFBF50CA7}"/>
              </a:ext>
            </a:extLst>
          </p:cNvPr>
          <p:cNvSpPr>
            <a:spLocks noGrp="1"/>
          </p:cNvSpPr>
          <p:nvPr>
            <p:ph type="title"/>
          </p:nvPr>
        </p:nvSpPr>
        <p:spPr/>
        <p:txBody>
          <a:bodyPr>
            <a:normAutofit fontScale="90000"/>
          </a:bodyPr>
          <a:lstStyle/>
          <a:p>
            <a:r>
              <a:rPr lang="en-US" dirty="0"/>
              <a:t>Comments</a:t>
            </a:r>
          </a:p>
        </p:txBody>
      </p:sp>
      <p:sp>
        <p:nvSpPr>
          <p:cNvPr id="3" name="Content Placeholder 2">
            <a:extLst>
              <a:ext uri="{FF2B5EF4-FFF2-40B4-BE49-F238E27FC236}">
                <a16:creationId xmlns:a16="http://schemas.microsoft.com/office/drawing/2014/main" id="{23856708-BB98-FB4B-9341-58381E6E9C4D}"/>
              </a:ext>
            </a:extLst>
          </p:cNvPr>
          <p:cNvSpPr>
            <a:spLocks noGrp="1"/>
          </p:cNvSpPr>
          <p:nvPr>
            <p:ph idx="1"/>
          </p:nvPr>
        </p:nvSpPr>
        <p:spPr>
          <a:xfrm>
            <a:off x="618067" y="1727200"/>
            <a:ext cx="6539478" cy="4835479"/>
          </a:xfrm>
        </p:spPr>
        <p:txBody>
          <a:bodyPr>
            <a:normAutofit/>
          </a:bodyPr>
          <a:lstStyle/>
          <a:p>
            <a:r>
              <a:rPr lang="en-CA" spc="-20" dirty="0"/>
              <a:t>Comments</a:t>
            </a:r>
            <a:r>
              <a:rPr lang="en-CA" spc="35" dirty="0"/>
              <a:t> </a:t>
            </a:r>
            <a:r>
              <a:rPr lang="en-CA" spc="-15" dirty="0"/>
              <a:t>are</a:t>
            </a:r>
            <a:r>
              <a:rPr lang="en-CA" spc="5" dirty="0"/>
              <a:t> </a:t>
            </a:r>
            <a:r>
              <a:rPr lang="en-CA" spc="-15" dirty="0"/>
              <a:t>to</a:t>
            </a:r>
            <a:r>
              <a:rPr lang="en-CA" spc="-5" dirty="0"/>
              <a:t> </a:t>
            </a:r>
            <a:r>
              <a:rPr lang="en-CA" spc="-15" dirty="0"/>
              <a:t>help</a:t>
            </a:r>
            <a:r>
              <a:rPr lang="en-CA" spc="15" dirty="0"/>
              <a:t> </a:t>
            </a:r>
            <a:r>
              <a:rPr lang="en-CA" spc="-15" dirty="0"/>
              <a:t>you,</a:t>
            </a:r>
            <a:r>
              <a:rPr lang="en-CA" spc="-5" dirty="0"/>
              <a:t> </a:t>
            </a:r>
            <a:r>
              <a:rPr lang="en-CA" spc="-20" dirty="0"/>
              <a:t>and</a:t>
            </a:r>
            <a:r>
              <a:rPr lang="en-CA" spc="5" dirty="0"/>
              <a:t> </a:t>
            </a:r>
            <a:r>
              <a:rPr lang="en-CA" spc="-20" dirty="0"/>
              <a:t>a</a:t>
            </a:r>
            <a:r>
              <a:rPr lang="en-CA" spc="-15" dirty="0"/>
              <a:t>nyo</a:t>
            </a:r>
            <a:r>
              <a:rPr lang="en-CA" spc="-20" dirty="0"/>
              <a:t>ne</a:t>
            </a:r>
            <a:r>
              <a:rPr lang="en-CA" spc="5" dirty="0"/>
              <a:t> </a:t>
            </a:r>
            <a:r>
              <a:rPr lang="en-CA" spc="-15" dirty="0"/>
              <a:t>el</a:t>
            </a:r>
            <a:r>
              <a:rPr lang="en-CA" spc="-10" dirty="0"/>
              <a:t>s</a:t>
            </a:r>
            <a:r>
              <a:rPr lang="en-CA" spc="-20" dirty="0"/>
              <a:t>e</a:t>
            </a:r>
            <a:r>
              <a:rPr lang="en-CA" spc="-15" dirty="0"/>
              <a:t> who</a:t>
            </a:r>
            <a:r>
              <a:rPr lang="en-CA" spc="15" dirty="0"/>
              <a:t> </a:t>
            </a:r>
            <a:r>
              <a:rPr lang="en-CA" spc="-15" dirty="0"/>
              <a:t>is</a:t>
            </a:r>
            <a:r>
              <a:rPr lang="en-CA" spc="-5" dirty="0"/>
              <a:t> </a:t>
            </a:r>
            <a:r>
              <a:rPr lang="en-CA" spc="-10" dirty="0"/>
              <a:t>r</a:t>
            </a:r>
            <a:r>
              <a:rPr lang="en-CA" spc="-15" dirty="0"/>
              <a:t>e</a:t>
            </a:r>
            <a:r>
              <a:rPr lang="en-CA" spc="-20" dirty="0"/>
              <a:t>a</a:t>
            </a:r>
            <a:r>
              <a:rPr lang="en-CA" spc="-15" dirty="0"/>
              <a:t>d</a:t>
            </a:r>
            <a:r>
              <a:rPr lang="en-CA" spc="-10" dirty="0"/>
              <a:t>i</a:t>
            </a:r>
            <a:r>
              <a:rPr lang="en-CA" spc="-15" dirty="0"/>
              <a:t>ng/</a:t>
            </a:r>
            <a:r>
              <a:rPr lang="en-CA" spc="-10" dirty="0"/>
              <a:t>u</a:t>
            </a:r>
            <a:r>
              <a:rPr lang="en-CA" spc="-15" dirty="0"/>
              <a:t>s</a:t>
            </a:r>
            <a:r>
              <a:rPr lang="en-CA" spc="-5" dirty="0"/>
              <a:t>i</a:t>
            </a:r>
            <a:r>
              <a:rPr lang="en-CA" spc="-20" dirty="0"/>
              <a:t>ng</a:t>
            </a:r>
            <a:r>
              <a:rPr lang="en-CA" spc="15" dirty="0"/>
              <a:t> </a:t>
            </a:r>
            <a:r>
              <a:rPr lang="en-CA" spc="-15" dirty="0"/>
              <a:t>your</a:t>
            </a:r>
            <a:r>
              <a:rPr lang="en-CA" spc="5" dirty="0"/>
              <a:t> </a:t>
            </a:r>
            <a:r>
              <a:rPr lang="en-CA" spc="-10" dirty="0"/>
              <a:t>c</a:t>
            </a:r>
            <a:r>
              <a:rPr lang="en-CA" spc="-20" dirty="0"/>
              <a:t>o</a:t>
            </a:r>
            <a:r>
              <a:rPr lang="en-CA" spc="-15" dirty="0"/>
              <a:t>de,</a:t>
            </a:r>
            <a:r>
              <a:rPr lang="en-CA" spc="-5" dirty="0"/>
              <a:t> </a:t>
            </a:r>
            <a:r>
              <a:rPr lang="en-CA" spc="-15" dirty="0"/>
              <a:t>to</a:t>
            </a:r>
            <a:r>
              <a:rPr lang="en-CA" dirty="0"/>
              <a:t> </a:t>
            </a:r>
            <a:r>
              <a:rPr lang="en-CA" spc="-10" dirty="0"/>
              <a:t>r</a:t>
            </a:r>
            <a:r>
              <a:rPr lang="en-CA" spc="-15" dirty="0"/>
              <a:t>e</a:t>
            </a:r>
            <a:r>
              <a:rPr lang="en-CA" spc="-25" dirty="0"/>
              <a:t>mem</a:t>
            </a:r>
            <a:r>
              <a:rPr lang="en-CA" spc="-15" dirty="0"/>
              <a:t>ber or</a:t>
            </a:r>
            <a:r>
              <a:rPr lang="en-CA" spc="5" dirty="0"/>
              <a:t> </a:t>
            </a:r>
            <a:r>
              <a:rPr lang="en-CA" spc="-20" dirty="0"/>
              <a:t>u</a:t>
            </a:r>
            <a:r>
              <a:rPr lang="en-CA" spc="-10" dirty="0"/>
              <a:t>n</a:t>
            </a:r>
            <a:r>
              <a:rPr lang="en-CA" spc="-20" dirty="0"/>
              <a:t>d</a:t>
            </a:r>
            <a:r>
              <a:rPr lang="en-CA" spc="-15" dirty="0"/>
              <a:t>e</a:t>
            </a:r>
            <a:r>
              <a:rPr lang="en-CA" spc="-10" dirty="0"/>
              <a:t>rs</a:t>
            </a:r>
            <a:r>
              <a:rPr lang="en-CA" spc="-15" dirty="0"/>
              <a:t>ta</a:t>
            </a:r>
            <a:r>
              <a:rPr lang="en-CA" spc="-10" dirty="0"/>
              <a:t>n</a:t>
            </a:r>
            <a:r>
              <a:rPr lang="en-CA" spc="-20" dirty="0"/>
              <a:t>d</a:t>
            </a:r>
            <a:r>
              <a:rPr lang="en-CA" spc="-5" dirty="0"/>
              <a:t> t</a:t>
            </a:r>
            <a:r>
              <a:rPr lang="en-CA" spc="-20" dirty="0"/>
              <a:t>he</a:t>
            </a:r>
            <a:r>
              <a:rPr lang="en-CA" spc="5" dirty="0"/>
              <a:t> </a:t>
            </a:r>
            <a:r>
              <a:rPr lang="en-CA" spc="-20" dirty="0"/>
              <a:t>p</a:t>
            </a:r>
            <a:r>
              <a:rPr lang="en-CA" spc="-10" dirty="0"/>
              <a:t>ur</a:t>
            </a:r>
            <a:r>
              <a:rPr lang="en-CA" spc="-15" dirty="0"/>
              <a:t>p</a:t>
            </a:r>
            <a:r>
              <a:rPr lang="en-CA" spc="-20" dirty="0"/>
              <a:t>o</a:t>
            </a:r>
            <a:r>
              <a:rPr lang="en-CA" spc="-10" dirty="0"/>
              <a:t>s</a:t>
            </a:r>
            <a:r>
              <a:rPr lang="en-CA" spc="-20" dirty="0"/>
              <a:t>e</a:t>
            </a:r>
            <a:r>
              <a:rPr lang="en-CA" spc="-5" dirty="0"/>
              <a:t> </a:t>
            </a:r>
            <a:r>
              <a:rPr lang="en-CA" spc="-10" dirty="0"/>
              <a:t>of</a:t>
            </a:r>
            <a:r>
              <a:rPr lang="en-CA" spc="-5" dirty="0"/>
              <a:t> </a:t>
            </a:r>
            <a:r>
              <a:rPr lang="en-CA" spc="-20" dirty="0"/>
              <a:t>a</a:t>
            </a:r>
            <a:r>
              <a:rPr lang="en-CA" spc="5" dirty="0"/>
              <a:t> </a:t>
            </a:r>
            <a:r>
              <a:rPr lang="en-CA" spc="-20" dirty="0"/>
              <a:t>g</a:t>
            </a:r>
            <a:r>
              <a:rPr lang="en-CA" spc="-5" dirty="0"/>
              <a:t>i</a:t>
            </a:r>
            <a:r>
              <a:rPr lang="en-CA" spc="-15" dirty="0"/>
              <a:t>ve</a:t>
            </a:r>
            <a:r>
              <a:rPr lang="en-CA" spc="-20" dirty="0"/>
              <a:t>n</a:t>
            </a:r>
            <a:r>
              <a:rPr lang="en-CA" spc="-5" dirty="0"/>
              <a:t> </a:t>
            </a:r>
            <a:r>
              <a:rPr lang="en-CA" spc="-15" dirty="0"/>
              <a:t>va</a:t>
            </a:r>
            <a:r>
              <a:rPr lang="en-CA" spc="-5" dirty="0"/>
              <a:t>r</a:t>
            </a:r>
            <a:r>
              <a:rPr lang="en-CA" spc="-10" dirty="0"/>
              <a:t>i</a:t>
            </a:r>
            <a:r>
              <a:rPr lang="en-CA" spc="-15" dirty="0"/>
              <a:t>a</a:t>
            </a:r>
            <a:r>
              <a:rPr lang="en-CA" spc="-20" dirty="0"/>
              <a:t>b</a:t>
            </a:r>
            <a:r>
              <a:rPr lang="en-CA" spc="-5" dirty="0"/>
              <a:t>l</a:t>
            </a:r>
            <a:r>
              <a:rPr lang="en-CA" spc="-20" dirty="0"/>
              <a:t>e</a:t>
            </a:r>
            <a:r>
              <a:rPr lang="en-CA" spc="-15" dirty="0"/>
              <a:t> or</a:t>
            </a:r>
            <a:r>
              <a:rPr lang="en-CA" spc="5" dirty="0"/>
              <a:t> </a:t>
            </a:r>
            <a:r>
              <a:rPr lang="en-CA" spc="-10" dirty="0"/>
              <a:t>f</a:t>
            </a:r>
            <a:r>
              <a:rPr lang="en-CA" spc="-15" dirty="0"/>
              <a:t>u</a:t>
            </a:r>
            <a:r>
              <a:rPr lang="en-CA" spc="-20" dirty="0"/>
              <a:t>n</a:t>
            </a:r>
            <a:r>
              <a:rPr lang="en-CA" spc="-10" dirty="0"/>
              <a:t>cti</a:t>
            </a:r>
            <a:r>
              <a:rPr lang="en-CA" spc="-15" dirty="0"/>
              <a:t>o</a:t>
            </a:r>
            <a:r>
              <a:rPr lang="en-CA" spc="-20" dirty="0"/>
              <a:t>n</a:t>
            </a:r>
            <a:r>
              <a:rPr lang="en-CA" spc="-5" dirty="0"/>
              <a:t> </a:t>
            </a:r>
            <a:r>
              <a:rPr lang="en-CA" spc="-15" dirty="0"/>
              <a:t>in</a:t>
            </a:r>
            <a:r>
              <a:rPr lang="en-CA" spc="-5" dirty="0"/>
              <a:t> </a:t>
            </a:r>
            <a:r>
              <a:rPr lang="en-CA" spc="-20" dirty="0"/>
              <a:t>a</a:t>
            </a:r>
            <a:r>
              <a:rPr lang="en-CA" spc="10" dirty="0"/>
              <a:t> </a:t>
            </a:r>
            <a:r>
              <a:rPr lang="en-CA" spc="-20" dirty="0"/>
              <a:t>p</a:t>
            </a:r>
            <a:r>
              <a:rPr lang="en-CA" dirty="0"/>
              <a:t>r</a:t>
            </a:r>
            <a:r>
              <a:rPr lang="en-CA" spc="-20" dirty="0"/>
              <a:t>o</a:t>
            </a:r>
            <a:r>
              <a:rPr lang="en-CA" spc="-15" dirty="0"/>
              <a:t>g</a:t>
            </a:r>
            <a:r>
              <a:rPr lang="en-CA" spc="-10" dirty="0"/>
              <a:t>r</a:t>
            </a:r>
            <a:r>
              <a:rPr lang="en-CA" spc="-15" dirty="0"/>
              <a:t>a</a:t>
            </a:r>
            <a:r>
              <a:rPr lang="en-CA" spc="-5" dirty="0"/>
              <a:t>m</a:t>
            </a:r>
            <a:r>
              <a:rPr lang="en-CA" spc="-10" dirty="0"/>
              <a:t>.</a:t>
            </a:r>
          </a:p>
          <a:p>
            <a:r>
              <a:rPr lang="en-CA" spc="-20" dirty="0"/>
              <a:t>A</a:t>
            </a:r>
            <a:r>
              <a:rPr lang="en-CA" spc="-160" dirty="0"/>
              <a:t> </a:t>
            </a:r>
            <a:r>
              <a:rPr lang="en-CA" spc="-15" dirty="0"/>
              <a:t>co</a:t>
            </a:r>
            <a:r>
              <a:rPr lang="en-CA" spc="-25" dirty="0"/>
              <a:t>mme</a:t>
            </a:r>
            <a:r>
              <a:rPr lang="en-CA" spc="-15" dirty="0"/>
              <a:t>n</a:t>
            </a:r>
            <a:r>
              <a:rPr lang="en-CA" spc="-10" dirty="0"/>
              <a:t>t</a:t>
            </a:r>
            <a:r>
              <a:rPr lang="en-CA" spc="10" dirty="0"/>
              <a:t> </a:t>
            </a:r>
            <a:r>
              <a:rPr lang="en-CA" spc="-20" dirty="0"/>
              <a:t>b</a:t>
            </a:r>
            <a:r>
              <a:rPr lang="en-CA" spc="-15" dirty="0"/>
              <a:t>e</a:t>
            </a:r>
            <a:r>
              <a:rPr lang="en-CA" spc="-20" dirty="0"/>
              <a:t>g</a:t>
            </a:r>
            <a:r>
              <a:rPr lang="en-CA" spc="-5" dirty="0"/>
              <a:t>i</a:t>
            </a:r>
            <a:r>
              <a:rPr lang="en-CA" spc="-15" dirty="0"/>
              <a:t>ns</a:t>
            </a:r>
            <a:r>
              <a:rPr lang="en-CA" spc="5" dirty="0"/>
              <a:t> </a:t>
            </a:r>
            <a:r>
              <a:rPr lang="en-CA" spc="-15" dirty="0"/>
              <a:t>with</a:t>
            </a:r>
            <a:r>
              <a:rPr lang="en-CA" spc="5" dirty="0"/>
              <a:t> </a:t>
            </a:r>
            <a:r>
              <a:rPr lang="en-CA" spc="-10" dirty="0"/>
              <a:t>t</a:t>
            </a:r>
            <a:r>
              <a:rPr lang="en-CA" spc="-15" dirty="0"/>
              <a:t>h</a:t>
            </a:r>
            <a:r>
              <a:rPr lang="en-CA" spc="-20" dirty="0"/>
              <a:t>e</a:t>
            </a:r>
            <a:r>
              <a:rPr lang="en-CA" spc="-5" dirty="0"/>
              <a:t> </a:t>
            </a:r>
            <a:r>
              <a:rPr lang="en-CA" spc="-10" dirty="0"/>
              <a:t>n</a:t>
            </a:r>
            <a:r>
              <a:rPr lang="en-CA" spc="-20" dirty="0"/>
              <a:t>um</a:t>
            </a:r>
            <a:r>
              <a:rPr lang="en-CA" spc="-15" dirty="0"/>
              <a:t>ber</a:t>
            </a:r>
            <a:r>
              <a:rPr lang="en-CA" spc="15" dirty="0"/>
              <a:t> </a:t>
            </a:r>
            <a:r>
              <a:rPr lang="en-CA" spc="-15" dirty="0"/>
              <a:t>s</a:t>
            </a:r>
            <a:r>
              <a:rPr lang="en-CA" spc="-5" dirty="0"/>
              <a:t>i</a:t>
            </a:r>
            <a:r>
              <a:rPr lang="en-CA" spc="-20" dirty="0"/>
              <a:t>gn</a:t>
            </a:r>
            <a:r>
              <a:rPr lang="en-CA" spc="60" dirty="0"/>
              <a:t> </a:t>
            </a:r>
            <a:r>
              <a:rPr lang="en-CA" spc="-5" dirty="0"/>
              <a:t>(</a:t>
            </a:r>
            <a:r>
              <a:rPr lang="en-CA" spc="-15" dirty="0">
                <a:solidFill>
                  <a:srgbClr val="00B050"/>
                </a:solidFill>
              </a:rPr>
              <a:t>#</a:t>
            </a:r>
            <a:r>
              <a:rPr lang="en-CA" spc="-10" dirty="0"/>
              <a:t>)</a:t>
            </a:r>
            <a:r>
              <a:rPr lang="en-CA" spc="-15" dirty="0"/>
              <a:t> an</a:t>
            </a:r>
            <a:r>
              <a:rPr lang="en-CA" spc="-20" dirty="0"/>
              <a:t>d</a:t>
            </a:r>
            <a:r>
              <a:rPr lang="en-CA" spc="-5" dirty="0"/>
              <a:t> </a:t>
            </a:r>
            <a:r>
              <a:rPr lang="en-CA" spc="-10" dirty="0"/>
              <a:t>g</a:t>
            </a:r>
            <a:r>
              <a:rPr lang="en-CA" spc="-20" dirty="0"/>
              <a:t>o</a:t>
            </a:r>
            <a:r>
              <a:rPr lang="en-CA" spc="-15" dirty="0"/>
              <a:t>es</a:t>
            </a:r>
            <a:r>
              <a:rPr lang="en-CA" spc="15" dirty="0"/>
              <a:t> </a:t>
            </a:r>
            <a:r>
              <a:rPr lang="en-CA" spc="-20" dirty="0"/>
              <a:t>u</a:t>
            </a:r>
            <a:r>
              <a:rPr lang="en-CA" spc="-15" dirty="0"/>
              <a:t>n</a:t>
            </a:r>
            <a:r>
              <a:rPr lang="en-CA" spc="-10" dirty="0"/>
              <a:t>til</a:t>
            </a:r>
            <a:r>
              <a:rPr lang="en-CA" dirty="0"/>
              <a:t> </a:t>
            </a:r>
            <a:r>
              <a:rPr lang="en-CA" spc="-10" dirty="0"/>
              <a:t>t</a:t>
            </a:r>
            <a:r>
              <a:rPr lang="en-CA" spc="-15" dirty="0"/>
              <a:t>h</a:t>
            </a:r>
            <a:r>
              <a:rPr lang="en-CA" spc="-20" dirty="0"/>
              <a:t>e</a:t>
            </a:r>
            <a:r>
              <a:rPr lang="en-CA" spc="-5" dirty="0"/>
              <a:t> </a:t>
            </a:r>
            <a:r>
              <a:rPr lang="en-CA" spc="-20" dirty="0"/>
              <a:t>end</a:t>
            </a:r>
            <a:r>
              <a:rPr lang="en-CA" spc="15" dirty="0"/>
              <a:t> </a:t>
            </a:r>
            <a:r>
              <a:rPr lang="en-CA" spc="-15" dirty="0"/>
              <a:t>of</a:t>
            </a:r>
            <a:r>
              <a:rPr lang="en-CA" spc="-5" dirty="0"/>
              <a:t> </a:t>
            </a:r>
            <a:r>
              <a:rPr lang="en-CA" spc="-15" dirty="0"/>
              <a:t>the</a:t>
            </a:r>
            <a:r>
              <a:rPr lang="en-CA" spc="5" dirty="0"/>
              <a:t> </a:t>
            </a:r>
            <a:r>
              <a:rPr lang="en-CA" spc="-10" dirty="0"/>
              <a:t>l</a:t>
            </a:r>
            <a:r>
              <a:rPr lang="en-CA" spc="-5" dirty="0"/>
              <a:t>i</a:t>
            </a:r>
            <a:r>
              <a:rPr lang="en-CA" spc="-20" dirty="0"/>
              <a:t>n</a:t>
            </a:r>
            <a:r>
              <a:rPr lang="en-CA" spc="15" dirty="0"/>
              <a:t>e</a:t>
            </a:r>
            <a:r>
              <a:rPr lang="en-CA" spc="-10" dirty="0"/>
              <a:t>.</a:t>
            </a:r>
          </a:p>
          <a:p>
            <a:r>
              <a:rPr lang="en-CA" spc="-15" dirty="0"/>
              <a:t>Pytho</a:t>
            </a:r>
            <a:r>
              <a:rPr lang="en-CA" spc="-20" dirty="0"/>
              <a:t>n</a:t>
            </a:r>
            <a:r>
              <a:rPr lang="en-CA" spc="-5" dirty="0"/>
              <a:t> i</a:t>
            </a:r>
            <a:r>
              <a:rPr lang="en-CA" spc="-20" dirty="0"/>
              <a:t>gn</a:t>
            </a:r>
            <a:r>
              <a:rPr lang="en-CA" spc="-15" dirty="0"/>
              <a:t>ores</a:t>
            </a:r>
            <a:r>
              <a:rPr lang="en-CA" spc="10" dirty="0"/>
              <a:t> </a:t>
            </a:r>
            <a:r>
              <a:rPr lang="en-CA" spc="-20" dirty="0"/>
              <a:t>a</a:t>
            </a:r>
            <a:r>
              <a:rPr lang="en-CA" spc="-15" dirty="0"/>
              <a:t>ny</a:t>
            </a:r>
            <a:r>
              <a:rPr lang="en-CA" spc="-5" dirty="0"/>
              <a:t> l</a:t>
            </a:r>
            <a:r>
              <a:rPr lang="en-CA" spc="-15" dirty="0"/>
              <a:t>ines</a:t>
            </a:r>
            <a:r>
              <a:rPr lang="en-CA" spc="-5" dirty="0"/>
              <a:t> </a:t>
            </a:r>
            <a:r>
              <a:rPr lang="en-CA" spc="-15" dirty="0"/>
              <a:t>that</a:t>
            </a:r>
            <a:r>
              <a:rPr lang="en-CA" spc="5" dirty="0"/>
              <a:t> </a:t>
            </a:r>
            <a:r>
              <a:rPr lang="en-CA" spc="-15" dirty="0"/>
              <a:t>sta</a:t>
            </a:r>
            <a:r>
              <a:rPr lang="en-CA" spc="-10" dirty="0"/>
              <a:t>rt</a:t>
            </a:r>
            <a:r>
              <a:rPr lang="en-CA" spc="-20" dirty="0"/>
              <a:t> </a:t>
            </a:r>
            <a:r>
              <a:rPr lang="en-CA" spc="-15" dirty="0"/>
              <a:t>with</a:t>
            </a:r>
            <a:r>
              <a:rPr lang="en-CA" spc="15" dirty="0"/>
              <a:t> </a:t>
            </a:r>
            <a:r>
              <a:rPr lang="en-CA" spc="-15" dirty="0"/>
              <a:t>the</a:t>
            </a:r>
            <a:r>
              <a:rPr lang="en-CA" spc="-5" dirty="0"/>
              <a:t> (</a:t>
            </a:r>
            <a:r>
              <a:rPr lang="en-CA" spc="-20" dirty="0">
                <a:solidFill>
                  <a:srgbClr val="00B050"/>
                </a:solidFill>
              </a:rPr>
              <a:t>#</a:t>
            </a:r>
            <a:r>
              <a:rPr lang="en-CA" spc="-20" dirty="0"/>
              <a:t>) </a:t>
            </a:r>
            <a:r>
              <a:rPr lang="en-CA" spc="-15" dirty="0"/>
              <a:t>ch</a:t>
            </a:r>
            <a:r>
              <a:rPr lang="en-CA" spc="-20" dirty="0"/>
              <a:t>a</a:t>
            </a:r>
            <a:r>
              <a:rPr lang="en-CA" spc="-5" dirty="0"/>
              <a:t>r</a:t>
            </a:r>
            <a:r>
              <a:rPr lang="en-CA" spc="-20" dirty="0"/>
              <a:t>a</a:t>
            </a:r>
            <a:r>
              <a:rPr lang="en-CA" spc="-10" dirty="0"/>
              <a:t>c</a:t>
            </a:r>
            <a:r>
              <a:rPr lang="en-CA" spc="-15" dirty="0"/>
              <a:t>ter</a:t>
            </a:r>
          </a:p>
          <a:p>
            <a:endParaRPr lang="en-US" dirty="0"/>
          </a:p>
        </p:txBody>
      </p:sp>
      <p:pic>
        <p:nvPicPr>
          <p:cNvPr id="3074" name="Picture 2" descr="31 Programming Memes That Are So Relatable and You will ROFL | by Naina  Chaturvedi | DataDrivenInvestor">
            <a:extLst>
              <a:ext uri="{FF2B5EF4-FFF2-40B4-BE49-F238E27FC236}">
                <a16:creationId xmlns:a16="http://schemas.microsoft.com/office/drawing/2014/main" id="{E04814A8-2FB3-B946-AF2A-462ABB1F77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21552" y="2200165"/>
            <a:ext cx="4870448" cy="3013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7271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ext&#10;&#10;Description automatically generated">
            <a:extLst>
              <a:ext uri="{FF2B5EF4-FFF2-40B4-BE49-F238E27FC236}">
                <a16:creationId xmlns:a16="http://schemas.microsoft.com/office/drawing/2014/main" id="{6F771793-75E9-324B-8F8A-D6418C7B0B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2285" y="1914589"/>
            <a:ext cx="7033595" cy="3028821"/>
          </a:xfrm>
          <a:prstGeom prst="rect">
            <a:avLst/>
          </a:prstGeom>
        </p:spPr>
      </p:pic>
      <p:sp>
        <p:nvSpPr>
          <p:cNvPr id="5" name="TextBox 4">
            <a:extLst>
              <a:ext uri="{FF2B5EF4-FFF2-40B4-BE49-F238E27FC236}">
                <a16:creationId xmlns:a16="http://schemas.microsoft.com/office/drawing/2014/main" id="{2EA68442-FC04-A64C-8268-1D51A13E0BA6}"/>
              </a:ext>
            </a:extLst>
          </p:cNvPr>
          <p:cNvSpPr txBox="1"/>
          <p:nvPr/>
        </p:nvSpPr>
        <p:spPr>
          <a:xfrm>
            <a:off x="1896533" y="5728338"/>
            <a:ext cx="8978901" cy="646331"/>
          </a:xfrm>
          <a:prstGeom prst="rect">
            <a:avLst/>
          </a:prstGeom>
          <a:noFill/>
        </p:spPr>
        <p:txBody>
          <a:bodyPr wrap="square" rtlCol="0">
            <a:spAutoFit/>
          </a:bodyPr>
          <a:lstStyle/>
          <a:p>
            <a:r>
              <a:rPr lang="en-US" dirty="0">
                <a:solidFill>
                  <a:srgbClr val="FFFFFF"/>
                </a:solidFill>
              </a:rPr>
              <a:t>Warning! This is not Python! It is an example from one of my iOS apps I had to come back to after a few years.  Comments are (</a:t>
            </a:r>
            <a:r>
              <a:rPr lang="en-US" dirty="0">
                <a:solidFill>
                  <a:srgbClr val="00B050"/>
                </a:solidFill>
              </a:rPr>
              <a:t>//</a:t>
            </a:r>
            <a:r>
              <a:rPr lang="en-US" dirty="0">
                <a:solidFill>
                  <a:srgbClr val="FFFFFF"/>
                </a:solidFill>
              </a:rPr>
              <a:t>) in Swift instead of (</a:t>
            </a:r>
            <a:r>
              <a:rPr lang="en-US" dirty="0">
                <a:solidFill>
                  <a:srgbClr val="00B050"/>
                </a:solidFill>
              </a:rPr>
              <a:t>#</a:t>
            </a:r>
            <a:r>
              <a:rPr lang="en-US" dirty="0">
                <a:solidFill>
                  <a:srgbClr val="FFFFFF"/>
                </a:solidFill>
              </a:rPr>
              <a:t>) in Python</a:t>
            </a:r>
          </a:p>
        </p:txBody>
      </p:sp>
      <p:pic>
        <p:nvPicPr>
          <p:cNvPr id="6" name="Picture 5" descr="A screenshot of a computer&#10;&#10;Description automatically generated with medium confidence">
            <a:extLst>
              <a:ext uri="{FF2B5EF4-FFF2-40B4-BE49-F238E27FC236}">
                <a16:creationId xmlns:a16="http://schemas.microsoft.com/office/drawing/2014/main" id="{DFA7DF35-D4A4-BA45-8E03-B483132FFB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503" y="1727199"/>
            <a:ext cx="3530600" cy="3403600"/>
          </a:xfrm>
          <a:prstGeom prst="rect">
            <a:avLst/>
          </a:prstGeom>
        </p:spPr>
      </p:pic>
    </p:spTree>
    <p:extLst>
      <p:ext uri="{BB962C8B-B14F-4D97-AF65-F5344CB8AC3E}">
        <p14:creationId xmlns:p14="http://schemas.microsoft.com/office/powerpoint/2010/main" val="1205468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92FA9-F2B7-3346-8059-FD9AE2AD9826}"/>
              </a:ext>
            </a:extLst>
          </p:cNvPr>
          <p:cNvSpPr>
            <a:spLocks noGrp="1"/>
          </p:cNvSpPr>
          <p:nvPr>
            <p:ph type="title"/>
          </p:nvPr>
        </p:nvSpPr>
        <p:spPr/>
        <p:txBody>
          <a:bodyPr>
            <a:normAutofit fontScale="90000"/>
          </a:bodyPr>
          <a:lstStyle/>
          <a:p>
            <a:r>
              <a:rPr lang="en-US" dirty="0"/>
              <a:t>Testing!</a:t>
            </a:r>
          </a:p>
        </p:txBody>
      </p:sp>
      <p:sp>
        <p:nvSpPr>
          <p:cNvPr id="3" name="Content Placeholder 2">
            <a:extLst>
              <a:ext uri="{FF2B5EF4-FFF2-40B4-BE49-F238E27FC236}">
                <a16:creationId xmlns:a16="http://schemas.microsoft.com/office/drawing/2014/main" id="{CA950772-B4CE-BF43-8EC0-28E46D6F541F}"/>
              </a:ext>
            </a:extLst>
          </p:cNvPr>
          <p:cNvSpPr>
            <a:spLocks noGrp="1"/>
          </p:cNvSpPr>
          <p:nvPr>
            <p:ph idx="1"/>
          </p:nvPr>
        </p:nvSpPr>
        <p:spPr>
          <a:xfrm>
            <a:off x="838200" y="1825624"/>
            <a:ext cx="7357533" cy="4835479"/>
          </a:xfrm>
        </p:spPr>
        <p:txBody>
          <a:bodyPr/>
          <a:lstStyle/>
          <a:p>
            <a:r>
              <a:rPr lang="en-CA" spc="-20" dirty="0">
                <a:latin typeface="Segoe UI" panose="020B0502040204020203" pitchFamily="34" charset="0"/>
                <a:cs typeface="Segoe UI" panose="020B0502040204020203" pitchFamily="34" charset="0"/>
              </a:rPr>
              <a:t>The</a:t>
            </a:r>
            <a:r>
              <a:rPr lang="en-CA" spc="1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mo</a:t>
            </a:r>
            <a:r>
              <a:rPr lang="en-CA" spc="-5" dirty="0">
                <a:latin typeface="Segoe UI" panose="020B0502040204020203" pitchFamily="34" charset="0"/>
                <a:cs typeface="Segoe UI" panose="020B0502040204020203" pitchFamily="34" charset="0"/>
              </a:rPr>
              <a:t>r</a:t>
            </a:r>
            <a:r>
              <a:rPr lang="en-CA" spc="-20" dirty="0">
                <a:latin typeface="Segoe UI" panose="020B0502040204020203" pitchFamily="34" charset="0"/>
                <a:cs typeface="Segoe UI" panose="020B0502040204020203" pitchFamily="34" charset="0"/>
              </a:rPr>
              <a:t>e</a:t>
            </a:r>
            <a:r>
              <a:rPr lang="en-CA" spc="2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li</a:t>
            </a:r>
            <a:r>
              <a:rPr lang="en-CA" spc="-15" dirty="0">
                <a:latin typeface="Segoe UI" panose="020B0502040204020203" pitchFamily="34" charset="0"/>
                <a:cs typeface="Segoe UI" panose="020B0502040204020203" pitchFamily="34" charset="0"/>
              </a:rPr>
              <a:t>nes</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of</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co</a:t>
            </a:r>
            <a:r>
              <a:rPr lang="en-CA" spc="-20" dirty="0">
                <a:latin typeface="Segoe UI" panose="020B0502040204020203" pitchFamily="34" charset="0"/>
                <a:cs typeface="Segoe UI" panose="020B0502040204020203" pitchFamily="34" charset="0"/>
              </a:rPr>
              <a:t>de</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y</a:t>
            </a:r>
            <a:r>
              <a:rPr lang="en-CA" spc="-20" dirty="0">
                <a:latin typeface="Segoe UI" panose="020B0502040204020203" pitchFamily="34" charset="0"/>
                <a:cs typeface="Segoe UI" panose="020B0502040204020203" pitchFamily="34" charset="0"/>
              </a:rPr>
              <a:t>ou</a:t>
            </a:r>
            <a:r>
              <a:rPr lang="en-CA" spc="1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writ</a:t>
            </a:r>
            <a:r>
              <a:rPr lang="en-CA" spc="-10" dirty="0">
                <a:latin typeface="Segoe UI" panose="020B0502040204020203" pitchFamily="34" charset="0"/>
                <a:cs typeface="Segoe UI" panose="020B0502040204020203" pitchFamily="34" charset="0"/>
              </a:rPr>
              <a:t>e,</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th</a:t>
            </a:r>
            <a:r>
              <a:rPr lang="en-CA" spc="-20" dirty="0">
                <a:latin typeface="Segoe UI" panose="020B0502040204020203" pitchFamily="34" charset="0"/>
                <a:cs typeface="Segoe UI" panose="020B0502040204020203" pitchFamily="34" charset="0"/>
              </a:rPr>
              <a:t>e</a:t>
            </a:r>
            <a:r>
              <a:rPr lang="en-CA" spc="-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mo</a:t>
            </a:r>
            <a:r>
              <a:rPr lang="en-CA" spc="-5" dirty="0">
                <a:latin typeface="Segoe UI" panose="020B0502040204020203" pitchFamily="34" charset="0"/>
                <a:cs typeface="Segoe UI" panose="020B0502040204020203" pitchFamily="34" charset="0"/>
              </a:rPr>
              <a:t>r</a:t>
            </a:r>
            <a:r>
              <a:rPr lang="en-CA" spc="-20" dirty="0">
                <a:latin typeface="Segoe UI" panose="020B0502040204020203" pitchFamily="34" charset="0"/>
                <a:cs typeface="Segoe UI" panose="020B0502040204020203" pitchFamily="34" charset="0"/>
              </a:rPr>
              <a:t>e</a:t>
            </a:r>
            <a:r>
              <a:rPr lang="en-CA" spc="-10" dirty="0">
                <a:latin typeface="Segoe UI" panose="020B0502040204020203" pitchFamily="34" charset="0"/>
                <a:cs typeface="Segoe UI" panose="020B0502040204020203" pitchFamily="34" charset="0"/>
              </a:rPr>
              <a:t> lik</a:t>
            </a:r>
            <a:r>
              <a:rPr lang="en-CA" spc="-15" dirty="0">
                <a:latin typeface="Segoe UI" panose="020B0502040204020203" pitchFamily="34" charset="0"/>
                <a:cs typeface="Segoe UI" panose="020B0502040204020203" pitchFamily="34" charset="0"/>
              </a:rPr>
              <a:t>ely</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it</a:t>
            </a:r>
            <a:r>
              <a:rPr lang="en-CA" spc="-5" dirty="0">
                <a:latin typeface="Segoe UI" panose="020B0502040204020203" pitchFamily="34" charset="0"/>
                <a:cs typeface="Segoe UI" panose="020B0502040204020203" pitchFamily="34" charset="0"/>
              </a:rPr>
              <a:t> i</a:t>
            </a:r>
            <a:r>
              <a:rPr lang="en-CA" spc="-15" dirty="0">
                <a:latin typeface="Segoe UI" panose="020B0502040204020203" pitchFamily="34" charset="0"/>
                <a:cs typeface="Segoe UI" panose="020B0502040204020203" pitchFamily="34" charset="0"/>
              </a:rPr>
              <a:t>s</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that</a:t>
            </a:r>
            <a:r>
              <a:rPr lang="en-CA" spc="10"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yo</a:t>
            </a:r>
            <a:r>
              <a:rPr lang="en-CA" spc="-20" dirty="0">
                <a:latin typeface="Segoe UI" panose="020B0502040204020203" pitchFamily="34" charset="0"/>
                <a:cs typeface="Segoe UI" panose="020B0502040204020203" pitchFamily="34" charset="0"/>
              </a:rPr>
              <a:t>u</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will</a:t>
            </a:r>
            <a:r>
              <a:rPr lang="en-CA" spc="1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make</a:t>
            </a:r>
            <a:r>
              <a:rPr lang="en-CA" spc="1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a</a:t>
            </a:r>
            <a:r>
              <a:rPr lang="en-CA" spc="10"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mistake</a:t>
            </a:r>
            <a:r>
              <a:rPr lang="en-CA" spc="-10"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and</a:t>
            </a:r>
            <a:r>
              <a:rPr lang="en-CA" spc="-15" dirty="0">
                <a:latin typeface="Segoe UI" panose="020B0502040204020203" pitchFamily="34" charset="0"/>
                <a:cs typeface="Segoe UI" panose="020B0502040204020203" pitchFamily="34" charset="0"/>
              </a:rPr>
              <a:t> the</a:t>
            </a:r>
            <a:r>
              <a:rPr lang="en-CA" spc="10"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h</a:t>
            </a:r>
            <a:r>
              <a:rPr lang="en-CA" spc="-10" dirty="0">
                <a:latin typeface="Segoe UI" panose="020B0502040204020203" pitchFamily="34" charset="0"/>
                <a:cs typeface="Segoe UI" panose="020B0502040204020203" pitchFamily="34" charset="0"/>
              </a:rPr>
              <a:t>ar</a:t>
            </a:r>
            <a:r>
              <a:rPr lang="en-CA" spc="-15" dirty="0">
                <a:latin typeface="Segoe UI" panose="020B0502040204020203" pitchFamily="34" charset="0"/>
                <a:cs typeface="Segoe UI" panose="020B0502040204020203" pitchFamily="34" charset="0"/>
              </a:rPr>
              <a:t>der</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it</a:t>
            </a:r>
            <a:r>
              <a:rPr lang="en-CA"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will</a:t>
            </a:r>
            <a:r>
              <a:rPr lang="en-CA" spc="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be</a:t>
            </a:r>
            <a:r>
              <a:rPr lang="en-CA" spc="10"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to</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fi</a:t>
            </a:r>
            <a:r>
              <a:rPr lang="en-CA" spc="-15" dirty="0">
                <a:latin typeface="Segoe UI" panose="020B0502040204020203" pitchFamily="34" charset="0"/>
                <a:cs typeface="Segoe UI" panose="020B0502040204020203" pitchFamily="34" charset="0"/>
              </a:rPr>
              <a:t>n</a:t>
            </a:r>
            <a:r>
              <a:rPr lang="en-CA" spc="-20" dirty="0">
                <a:latin typeface="Segoe UI" panose="020B0502040204020203" pitchFamily="34" charset="0"/>
                <a:cs typeface="Segoe UI" panose="020B0502040204020203" pitchFamily="34" charset="0"/>
              </a:rPr>
              <a:t>d</a:t>
            </a:r>
            <a:r>
              <a:rPr lang="en-CA" spc="-5" dirty="0">
                <a:latin typeface="Segoe UI" panose="020B0502040204020203" pitchFamily="34" charset="0"/>
                <a:cs typeface="Segoe UI" panose="020B0502040204020203" pitchFamily="34" charset="0"/>
              </a:rPr>
              <a:t> t</a:t>
            </a:r>
            <a:r>
              <a:rPr lang="en-CA" spc="-20" dirty="0">
                <a:latin typeface="Segoe UI" panose="020B0502040204020203" pitchFamily="34" charset="0"/>
                <a:cs typeface="Segoe UI" panose="020B0502040204020203" pitchFamily="34" charset="0"/>
              </a:rPr>
              <a:t>he</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mi</a:t>
            </a:r>
            <a:r>
              <a:rPr lang="en-CA" spc="-10" dirty="0">
                <a:latin typeface="Segoe UI" panose="020B0502040204020203" pitchFamily="34" charset="0"/>
                <a:cs typeface="Segoe UI" panose="020B0502040204020203" pitchFamily="34" charset="0"/>
              </a:rPr>
              <a:t>s</a:t>
            </a:r>
            <a:r>
              <a:rPr lang="en-CA" spc="-15" dirty="0">
                <a:latin typeface="Segoe UI" panose="020B0502040204020203" pitchFamily="34" charset="0"/>
                <a:cs typeface="Segoe UI" panose="020B0502040204020203" pitchFamily="34" charset="0"/>
              </a:rPr>
              <a:t>ta</a:t>
            </a:r>
            <a:r>
              <a:rPr lang="en-CA" spc="-5" dirty="0">
                <a:latin typeface="Segoe UI" panose="020B0502040204020203" pitchFamily="34" charset="0"/>
                <a:cs typeface="Segoe UI" panose="020B0502040204020203" pitchFamily="34" charset="0"/>
              </a:rPr>
              <a:t>k</a:t>
            </a:r>
            <a:r>
              <a:rPr lang="en-CA" spc="-15" dirty="0">
                <a:latin typeface="Segoe UI" panose="020B0502040204020203" pitchFamily="34" charset="0"/>
                <a:cs typeface="Segoe UI" panose="020B0502040204020203" pitchFamily="34" charset="0"/>
              </a:rPr>
              <a:t>e</a:t>
            </a:r>
          </a:p>
          <a:p>
            <a:pPr lvl="1"/>
            <a:r>
              <a:rPr lang="en-CA" dirty="0">
                <a:latin typeface="Segoe UI" panose="020B0502040204020203" pitchFamily="34" charset="0"/>
                <a:cs typeface="Segoe UI" panose="020B0502040204020203" pitchFamily="34" charset="0"/>
              </a:rPr>
              <a:t>“like</a:t>
            </a:r>
            <a:r>
              <a:rPr lang="en-CA" spc="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find</a:t>
            </a:r>
            <a:r>
              <a:rPr lang="en-CA" spc="-10" dirty="0">
                <a:latin typeface="Segoe UI" panose="020B0502040204020203" pitchFamily="34" charset="0"/>
                <a:cs typeface="Segoe UI" panose="020B0502040204020203" pitchFamily="34" charset="0"/>
              </a:rPr>
              <a:t>i</a:t>
            </a:r>
            <a:r>
              <a:rPr lang="en-CA" dirty="0">
                <a:latin typeface="Segoe UI" panose="020B0502040204020203" pitchFamily="34" charset="0"/>
                <a:cs typeface="Segoe UI" panose="020B0502040204020203" pitchFamily="34" charset="0"/>
              </a:rPr>
              <a:t>ng</a:t>
            </a:r>
            <a:r>
              <a:rPr lang="en-CA" spc="20"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a</a:t>
            </a:r>
            <a:r>
              <a:rPr lang="en-CA" spc="-10"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ne</a:t>
            </a:r>
            <a:r>
              <a:rPr lang="en-CA" spc="-10" dirty="0">
                <a:latin typeface="Segoe UI" panose="020B0502040204020203" pitchFamily="34" charset="0"/>
                <a:cs typeface="Segoe UI" panose="020B0502040204020203" pitchFamily="34" charset="0"/>
              </a:rPr>
              <a:t>e</a:t>
            </a:r>
            <a:r>
              <a:rPr lang="en-CA" dirty="0">
                <a:latin typeface="Segoe UI" panose="020B0502040204020203" pitchFamily="34" charset="0"/>
                <a:cs typeface="Segoe UI" panose="020B0502040204020203" pitchFamily="34" charset="0"/>
              </a:rPr>
              <a:t>d</a:t>
            </a:r>
            <a:r>
              <a:rPr lang="en-CA" spc="-10" dirty="0">
                <a:latin typeface="Segoe UI" panose="020B0502040204020203" pitchFamily="34" charset="0"/>
                <a:cs typeface="Segoe UI" panose="020B0502040204020203" pitchFamily="34" charset="0"/>
              </a:rPr>
              <a:t>l</a:t>
            </a:r>
            <a:r>
              <a:rPr lang="en-CA" dirty="0">
                <a:latin typeface="Segoe UI" panose="020B0502040204020203" pitchFamily="34" charset="0"/>
                <a:cs typeface="Segoe UI" panose="020B0502040204020203" pitchFamily="34" charset="0"/>
              </a:rPr>
              <a:t>e</a:t>
            </a:r>
            <a:r>
              <a:rPr lang="en-CA" spc="3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in</a:t>
            </a:r>
            <a:r>
              <a:rPr lang="en-CA" spc="-10"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a haystack”</a:t>
            </a:r>
          </a:p>
          <a:p>
            <a:r>
              <a:rPr lang="en-CA" spc="-340" dirty="0">
                <a:latin typeface="Segoe UI" panose="020B0502040204020203" pitchFamily="34" charset="0"/>
                <a:cs typeface="Segoe UI" panose="020B0502040204020203" pitchFamily="34" charset="0"/>
              </a:rPr>
              <a:t>T</a:t>
            </a:r>
            <a:r>
              <a:rPr lang="en-CA" spc="-20" dirty="0">
                <a:latin typeface="Segoe UI" panose="020B0502040204020203" pitchFamily="34" charset="0"/>
                <a:cs typeface="Segoe UI" panose="020B0502040204020203" pitchFamily="34" charset="0"/>
              </a:rPr>
              <a:t>e</a:t>
            </a:r>
            <a:r>
              <a:rPr lang="en-CA" spc="-10" dirty="0">
                <a:latin typeface="Segoe UI" panose="020B0502040204020203" pitchFamily="34" charset="0"/>
                <a:cs typeface="Segoe UI" panose="020B0502040204020203" pitchFamily="34" charset="0"/>
              </a:rPr>
              <a:t>st</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y</a:t>
            </a:r>
            <a:r>
              <a:rPr lang="en-CA" spc="-20" dirty="0">
                <a:latin typeface="Segoe UI" panose="020B0502040204020203" pitchFamily="34" charset="0"/>
                <a:cs typeface="Segoe UI" panose="020B0502040204020203" pitchFamily="34" charset="0"/>
              </a:rPr>
              <a:t>o</a:t>
            </a:r>
            <a:r>
              <a:rPr lang="en-CA" spc="-15" dirty="0">
                <a:latin typeface="Segoe UI" panose="020B0502040204020203" pitchFamily="34" charset="0"/>
                <a:cs typeface="Segoe UI" panose="020B0502040204020203" pitchFamily="34" charset="0"/>
              </a:rPr>
              <a:t>u</a:t>
            </a:r>
            <a:r>
              <a:rPr lang="en-CA" spc="-10" dirty="0">
                <a:latin typeface="Segoe UI" panose="020B0502040204020203" pitchFamily="34" charset="0"/>
                <a:cs typeface="Segoe UI" panose="020B0502040204020203" pitchFamily="34" charset="0"/>
              </a:rPr>
              <a:t>r</a:t>
            </a:r>
            <a:r>
              <a:rPr lang="en-CA" spc="-5" dirty="0">
                <a:latin typeface="Segoe UI" panose="020B0502040204020203" pitchFamily="34" charset="0"/>
                <a:cs typeface="Segoe UI" panose="020B0502040204020203" pitchFamily="34" charset="0"/>
              </a:rPr>
              <a:t> c</a:t>
            </a:r>
            <a:r>
              <a:rPr lang="en-CA" spc="-20" dirty="0">
                <a:latin typeface="Segoe UI" panose="020B0502040204020203" pitchFamily="34" charset="0"/>
                <a:cs typeface="Segoe UI" panose="020B0502040204020203" pitchFamily="34" charset="0"/>
              </a:rPr>
              <a:t>o</a:t>
            </a:r>
            <a:r>
              <a:rPr lang="en-CA" spc="-15" dirty="0">
                <a:latin typeface="Segoe UI" panose="020B0502040204020203" pitchFamily="34" charset="0"/>
                <a:cs typeface="Segoe UI" panose="020B0502040204020203" pitchFamily="34" charset="0"/>
              </a:rPr>
              <a:t>d</a:t>
            </a:r>
            <a:r>
              <a:rPr lang="en-CA" spc="-20" dirty="0">
                <a:latin typeface="Segoe UI" panose="020B0502040204020203" pitchFamily="34" charset="0"/>
                <a:cs typeface="Segoe UI" panose="020B0502040204020203" pitchFamily="34" charset="0"/>
              </a:rPr>
              <a:t>e</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a</a:t>
            </a:r>
            <a:r>
              <a:rPr lang="en-CA" spc="-15" dirty="0">
                <a:latin typeface="Segoe UI" panose="020B0502040204020203" pitchFamily="34" charset="0"/>
                <a:cs typeface="Segoe UI" panose="020B0502040204020203" pitchFamily="34" charset="0"/>
              </a:rPr>
              <a:t>s</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you</a:t>
            </a:r>
            <a:r>
              <a:rPr lang="en-CA" spc="10"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wri</a:t>
            </a:r>
            <a:r>
              <a:rPr lang="en-CA" spc="-5" dirty="0">
                <a:latin typeface="Segoe UI" panose="020B0502040204020203" pitchFamily="34" charset="0"/>
                <a:cs typeface="Segoe UI" panose="020B0502040204020203" pitchFamily="34" charset="0"/>
              </a:rPr>
              <a:t>t</a:t>
            </a:r>
            <a:r>
              <a:rPr lang="en-CA" spc="-20" dirty="0">
                <a:latin typeface="Segoe UI" panose="020B0502040204020203" pitchFamily="34" charset="0"/>
                <a:cs typeface="Segoe UI" panose="020B0502040204020203" pitchFamily="34" charset="0"/>
              </a:rPr>
              <a:t>e</a:t>
            </a:r>
            <a:r>
              <a:rPr lang="en-CA" spc="-5" dirty="0">
                <a:latin typeface="Segoe UI" panose="020B0502040204020203" pitchFamily="34" charset="0"/>
                <a:cs typeface="Segoe UI" panose="020B0502040204020203" pitchFamily="34" charset="0"/>
              </a:rPr>
              <a:t> i</a:t>
            </a:r>
            <a:r>
              <a:rPr lang="en-CA" spc="-10" dirty="0">
                <a:latin typeface="Segoe UI" panose="020B0502040204020203" pitchFamily="34" charset="0"/>
                <a:cs typeface="Segoe UI" panose="020B0502040204020203" pitchFamily="34" charset="0"/>
              </a:rPr>
              <a:t>t</a:t>
            </a:r>
          </a:p>
          <a:p>
            <a:pPr lvl="1"/>
            <a:r>
              <a:rPr lang="en-CA" spc="-10" dirty="0">
                <a:latin typeface="Segoe UI" panose="020B0502040204020203" pitchFamily="34" charset="0"/>
                <a:cs typeface="Segoe UI" panose="020B0502040204020203" pitchFamily="34" charset="0"/>
              </a:rPr>
              <a:t>Requires you understanding what specific output an input will provide</a:t>
            </a:r>
          </a:p>
          <a:p>
            <a:r>
              <a:rPr lang="en-CA" spc="-10" dirty="0">
                <a:latin typeface="Segoe UI" panose="020B0502040204020203" pitchFamily="34" charset="0"/>
                <a:cs typeface="Segoe UI" panose="020B0502040204020203" pitchFamily="34" charset="0"/>
              </a:rPr>
              <a:t>”Modular code”</a:t>
            </a:r>
          </a:p>
          <a:p>
            <a:pPr lvl="1"/>
            <a:r>
              <a:rPr lang="en-CA" spc="-10" dirty="0">
                <a:latin typeface="Segoe UI" panose="020B0502040204020203" pitchFamily="34" charset="0"/>
                <a:cs typeface="Segoe UI" panose="020B0502040204020203" pitchFamily="34" charset="0"/>
              </a:rPr>
              <a:t>Test in small chunks or “modules”</a:t>
            </a:r>
          </a:p>
          <a:p>
            <a:pPr lvl="1"/>
            <a:r>
              <a:rPr lang="en-CA" spc="-10" dirty="0">
                <a:latin typeface="Segoe UI" panose="020B0502040204020203" pitchFamily="34" charset="0"/>
                <a:cs typeface="Segoe UI" panose="020B0502040204020203" pitchFamily="34" charset="0"/>
              </a:rPr>
              <a:t>Put a test input into the beginning where you know what the output is and see what you get!</a:t>
            </a:r>
          </a:p>
          <a:p>
            <a:pPr lvl="1"/>
            <a:endParaRPr lang="en-CA" dirty="0">
              <a:latin typeface="Segoe UI" panose="020B0502040204020203" pitchFamily="34" charset="0"/>
              <a:cs typeface="Segoe UI" panose="020B0502040204020203" pitchFamily="34" charset="0"/>
            </a:endParaRPr>
          </a:p>
          <a:p>
            <a:endParaRPr lang="en-US" dirty="0"/>
          </a:p>
        </p:txBody>
      </p:sp>
      <p:sp>
        <p:nvSpPr>
          <p:cNvPr id="4" name="TextBox 3">
            <a:extLst>
              <a:ext uri="{FF2B5EF4-FFF2-40B4-BE49-F238E27FC236}">
                <a16:creationId xmlns:a16="http://schemas.microsoft.com/office/drawing/2014/main" id="{30D3635D-2D76-664B-8D99-CC4FA146B80B}"/>
              </a:ext>
            </a:extLst>
          </p:cNvPr>
          <p:cNvSpPr txBox="1"/>
          <p:nvPr/>
        </p:nvSpPr>
        <p:spPr>
          <a:xfrm>
            <a:off x="8483599" y="2505670"/>
            <a:ext cx="3158067" cy="923330"/>
          </a:xfrm>
          <a:prstGeom prst="rect">
            <a:avLst/>
          </a:prstGeom>
          <a:noFill/>
        </p:spPr>
        <p:txBody>
          <a:bodyPr wrap="square" rtlCol="0">
            <a:spAutoFit/>
          </a:bodyPr>
          <a:lstStyle/>
          <a:p>
            <a:r>
              <a:rPr lang="en-US" b="1" dirty="0">
                <a:solidFill>
                  <a:srgbClr val="FFFF00"/>
                </a:solidFill>
              </a:rPr>
              <a:t>Golden Rule</a:t>
            </a:r>
            <a:r>
              <a:rPr lang="en-US" dirty="0">
                <a:solidFill>
                  <a:srgbClr val="FFFF00"/>
                </a:solidFill>
              </a:rPr>
              <a:t>: Never spend more than 15 minutes programming without testing</a:t>
            </a:r>
          </a:p>
        </p:txBody>
      </p:sp>
    </p:spTree>
    <p:extLst>
      <p:ext uri="{BB962C8B-B14F-4D97-AF65-F5344CB8AC3E}">
        <p14:creationId xmlns:p14="http://schemas.microsoft.com/office/powerpoint/2010/main" val="3443656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0930-05E6-C844-87AE-E283724BD967}"/>
              </a:ext>
            </a:extLst>
          </p:cNvPr>
          <p:cNvSpPr>
            <a:spLocks noGrp="1"/>
          </p:cNvSpPr>
          <p:nvPr>
            <p:ph type="title"/>
          </p:nvPr>
        </p:nvSpPr>
        <p:spPr/>
        <p:txBody>
          <a:bodyPr>
            <a:normAutofit fontScale="90000"/>
          </a:bodyPr>
          <a:lstStyle/>
          <a:p>
            <a:r>
              <a:rPr lang="en-US" dirty="0"/>
              <a:t>Error Reduction vs Debugging</a:t>
            </a:r>
          </a:p>
        </p:txBody>
      </p:sp>
      <p:sp>
        <p:nvSpPr>
          <p:cNvPr id="3" name="Content Placeholder 2">
            <a:extLst>
              <a:ext uri="{FF2B5EF4-FFF2-40B4-BE49-F238E27FC236}">
                <a16:creationId xmlns:a16="http://schemas.microsoft.com/office/drawing/2014/main" id="{BDB459D7-9968-3945-AD37-25CB07FF5E3A}"/>
              </a:ext>
            </a:extLst>
          </p:cNvPr>
          <p:cNvSpPr>
            <a:spLocks noGrp="1"/>
          </p:cNvSpPr>
          <p:nvPr>
            <p:ph idx="1"/>
          </p:nvPr>
        </p:nvSpPr>
        <p:spPr>
          <a:xfrm>
            <a:off x="838200" y="1825624"/>
            <a:ext cx="7645400" cy="4101043"/>
          </a:xfrm>
        </p:spPr>
        <p:txBody>
          <a:bodyPr>
            <a:normAutofit lnSpcReduction="10000"/>
          </a:bodyPr>
          <a:lstStyle/>
          <a:p>
            <a:pPr marL="12700" marR="767715">
              <a:lnSpc>
                <a:spcPct val="100000"/>
              </a:lnSpc>
            </a:pPr>
            <a:r>
              <a:rPr lang="en-CA" sz="3200" spc="-10" dirty="0">
                <a:latin typeface="Segoe UI" panose="020B0502040204020203" pitchFamily="34" charset="0"/>
                <a:cs typeface="Segoe UI" panose="020B0502040204020203" pitchFamily="34" charset="0"/>
              </a:rPr>
              <a:t>It</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is</a:t>
            </a:r>
            <a:r>
              <a:rPr lang="en-CA" sz="3200" spc="-5"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p</a:t>
            </a:r>
            <a:r>
              <a:rPr lang="en-CA" sz="3200" spc="-5" dirty="0">
                <a:latin typeface="Segoe UI" panose="020B0502040204020203" pitchFamily="34" charset="0"/>
                <a:cs typeface="Segoe UI" panose="020B0502040204020203" pitchFamily="34" charset="0"/>
              </a:rPr>
              <a:t>r</a:t>
            </a:r>
            <a:r>
              <a:rPr lang="en-CA" sz="3200" spc="-15" dirty="0">
                <a:latin typeface="Segoe UI" panose="020B0502040204020203" pitchFamily="34" charset="0"/>
                <a:cs typeface="Segoe UI" panose="020B0502040204020203" pitchFamily="34" charset="0"/>
              </a:rPr>
              <a:t>et</a:t>
            </a:r>
            <a:r>
              <a:rPr lang="en-CA" sz="3200" spc="-5" dirty="0">
                <a:latin typeface="Segoe UI" panose="020B0502040204020203" pitchFamily="34" charset="0"/>
                <a:cs typeface="Segoe UI" panose="020B0502040204020203" pitchFamily="34" charset="0"/>
              </a:rPr>
              <a:t>t</a:t>
            </a:r>
            <a:r>
              <a:rPr lang="en-CA" sz="3200" spc="-15" dirty="0">
                <a:latin typeface="Segoe UI" panose="020B0502040204020203" pitchFamily="34" charset="0"/>
                <a:cs typeface="Segoe UI" panose="020B0502040204020203" pitchFamily="34" charset="0"/>
              </a:rPr>
              <a:t>y</a:t>
            </a:r>
            <a:r>
              <a:rPr lang="en-CA" sz="3200" spc="-5"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much</a:t>
            </a:r>
            <a:r>
              <a:rPr lang="en-CA" sz="3200" spc="1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imp</a:t>
            </a:r>
            <a:r>
              <a:rPr lang="en-CA" sz="3200" spc="-10" dirty="0">
                <a:latin typeface="Segoe UI" panose="020B0502040204020203" pitchFamily="34" charset="0"/>
                <a:cs typeface="Segoe UI" panose="020B0502040204020203" pitchFamily="34" charset="0"/>
              </a:rPr>
              <a:t>o</a:t>
            </a:r>
            <a:r>
              <a:rPr lang="en-CA" sz="3200" spc="-15" dirty="0">
                <a:latin typeface="Segoe UI" panose="020B0502040204020203" pitchFamily="34" charset="0"/>
                <a:cs typeface="Segoe UI" panose="020B0502040204020203" pitchFamily="34" charset="0"/>
              </a:rPr>
              <a:t>s</a:t>
            </a:r>
            <a:r>
              <a:rPr lang="en-CA" sz="3200" spc="-10" dirty="0">
                <a:latin typeface="Segoe UI" panose="020B0502040204020203" pitchFamily="34" charset="0"/>
                <a:cs typeface="Segoe UI" panose="020B0502040204020203" pitchFamily="34" charset="0"/>
              </a:rPr>
              <a:t>si</a:t>
            </a:r>
            <a:r>
              <a:rPr lang="en-CA" sz="3200" spc="-15" dirty="0">
                <a:latin typeface="Segoe UI" panose="020B0502040204020203" pitchFamily="34" charset="0"/>
                <a:cs typeface="Segoe UI" panose="020B0502040204020203" pitchFamily="34" charset="0"/>
              </a:rPr>
              <a:t>ble</a:t>
            </a:r>
            <a:r>
              <a:rPr lang="en-CA" sz="320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to</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wri</a:t>
            </a:r>
            <a:r>
              <a:rPr lang="en-CA" sz="3200" spc="-5" dirty="0">
                <a:latin typeface="Segoe UI" panose="020B0502040204020203" pitchFamily="34" charset="0"/>
                <a:cs typeface="Segoe UI" panose="020B0502040204020203" pitchFamily="34" charset="0"/>
              </a:rPr>
              <a:t>t</a:t>
            </a:r>
            <a:r>
              <a:rPr lang="en-CA" sz="3200" spc="-20" dirty="0">
                <a:latin typeface="Segoe UI" panose="020B0502040204020203" pitchFamily="34" charset="0"/>
                <a:cs typeface="Segoe UI" panose="020B0502040204020203" pitchFamily="34" charset="0"/>
              </a:rPr>
              <a:t>e</a:t>
            </a:r>
            <a:r>
              <a:rPr lang="en-CA" sz="3200" spc="-5" dirty="0">
                <a:latin typeface="Segoe UI" panose="020B0502040204020203" pitchFamily="34" charset="0"/>
                <a:cs typeface="Segoe UI" panose="020B0502040204020203" pitchFamily="34" charset="0"/>
              </a:rPr>
              <a:t> c</a:t>
            </a:r>
            <a:r>
              <a:rPr lang="en-CA" sz="3200" spc="-20" dirty="0">
                <a:latin typeface="Segoe UI" panose="020B0502040204020203" pitchFamily="34" charset="0"/>
                <a:cs typeface="Segoe UI" panose="020B0502040204020203" pitchFamily="34" charset="0"/>
              </a:rPr>
              <a:t>o</a:t>
            </a:r>
            <a:r>
              <a:rPr lang="en-CA" sz="3200" spc="-15" dirty="0">
                <a:latin typeface="Segoe UI" panose="020B0502040204020203" pitchFamily="34" charset="0"/>
                <a:cs typeface="Segoe UI" panose="020B0502040204020203" pitchFamily="34" charset="0"/>
              </a:rPr>
              <a:t>d</a:t>
            </a:r>
            <a:r>
              <a:rPr lang="en-CA" sz="3200" spc="-20" dirty="0">
                <a:latin typeface="Segoe UI" panose="020B0502040204020203" pitchFamily="34" charset="0"/>
                <a:cs typeface="Segoe UI" panose="020B0502040204020203" pitchFamily="34" charset="0"/>
              </a:rPr>
              <a:t>e</a:t>
            </a:r>
            <a:r>
              <a:rPr lang="en-CA" sz="3200" spc="-15" dirty="0">
                <a:latin typeface="Segoe UI" panose="020B0502040204020203" pitchFamily="34" charset="0"/>
                <a:cs typeface="Segoe UI" panose="020B0502040204020203" pitchFamily="34" charset="0"/>
              </a:rPr>
              <a:t> with</a:t>
            </a:r>
            <a:r>
              <a:rPr lang="en-CA" sz="3200" spc="-20" dirty="0">
                <a:latin typeface="Segoe UI" panose="020B0502040204020203" pitchFamily="34" charset="0"/>
                <a:cs typeface="Segoe UI" panose="020B0502040204020203" pitchFamily="34" charset="0"/>
              </a:rPr>
              <a:t>o</a:t>
            </a:r>
            <a:r>
              <a:rPr lang="en-CA" sz="3200" spc="-15" dirty="0">
                <a:latin typeface="Segoe UI" panose="020B0502040204020203" pitchFamily="34" charset="0"/>
                <a:cs typeface="Segoe UI" panose="020B0502040204020203" pitchFamily="34" charset="0"/>
              </a:rPr>
              <a:t>u</a:t>
            </a:r>
            <a:r>
              <a:rPr lang="en-CA" sz="3200" spc="-10" dirty="0">
                <a:latin typeface="Segoe UI" panose="020B0502040204020203" pitchFamily="34" charset="0"/>
                <a:cs typeface="Segoe UI" panose="020B0502040204020203" pitchFamily="34" charset="0"/>
              </a:rPr>
              <a:t>t</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e</a:t>
            </a:r>
            <a:r>
              <a:rPr lang="en-CA" sz="3200" spc="-10" dirty="0">
                <a:latin typeface="Segoe UI" panose="020B0502040204020203" pitchFamily="34" charset="0"/>
                <a:cs typeface="Segoe UI" panose="020B0502040204020203" pitchFamily="34" charset="0"/>
              </a:rPr>
              <a:t>r</a:t>
            </a:r>
            <a:r>
              <a:rPr lang="en-CA" sz="3200" spc="-5" dirty="0">
                <a:latin typeface="Segoe UI" panose="020B0502040204020203" pitchFamily="34" charset="0"/>
                <a:cs typeface="Segoe UI" panose="020B0502040204020203" pitchFamily="34" charset="0"/>
              </a:rPr>
              <a:t>r</a:t>
            </a:r>
            <a:r>
              <a:rPr lang="en-CA" sz="3200" spc="-20" dirty="0">
                <a:latin typeface="Segoe UI" panose="020B0502040204020203" pitchFamily="34" charset="0"/>
                <a:cs typeface="Segoe UI" panose="020B0502040204020203" pitchFamily="34" charset="0"/>
              </a:rPr>
              <a:t>o</a:t>
            </a:r>
            <a:r>
              <a:rPr lang="en-CA" sz="3200" spc="-5" dirty="0">
                <a:latin typeface="Segoe UI" panose="020B0502040204020203" pitchFamily="34" charset="0"/>
                <a:cs typeface="Segoe UI" panose="020B0502040204020203" pitchFamily="34" charset="0"/>
              </a:rPr>
              <a:t>r</a:t>
            </a:r>
            <a:r>
              <a:rPr lang="en-CA" sz="3200" spc="-15" dirty="0">
                <a:latin typeface="Segoe UI" panose="020B0502040204020203" pitchFamily="34" charset="0"/>
                <a:cs typeface="Segoe UI" panose="020B0502040204020203" pitchFamily="34" charset="0"/>
              </a:rPr>
              <a:t>s.</a:t>
            </a:r>
            <a:endParaRPr lang="en-CA" sz="3200" dirty="0">
              <a:latin typeface="Segoe UI" panose="020B0502040204020203" pitchFamily="34" charset="0"/>
              <a:cs typeface="Segoe UI" panose="020B0502040204020203" pitchFamily="34" charset="0"/>
            </a:endParaRPr>
          </a:p>
          <a:p>
            <a:pPr marL="469900" marR="767715" lvl="1">
              <a:lnSpc>
                <a:spcPct val="100000"/>
              </a:lnSpc>
            </a:pPr>
            <a:r>
              <a:rPr lang="en-CA" sz="3200" i="1" u="heavy" spc="-15" dirty="0">
                <a:latin typeface="Segoe UI" panose="020B0502040204020203" pitchFamily="34" charset="0"/>
                <a:cs typeface="Segoe UI" panose="020B0502040204020203" pitchFamily="34" charset="0"/>
              </a:rPr>
              <a:t>Erro</a:t>
            </a:r>
            <a:r>
              <a:rPr lang="en-CA" sz="3200" i="1" u="heavy" spc="-10" dirty="0">
                <a:latin typeface="Segoe UI" panose="020B0502040204020203" pitchFamily="34" charset="0"/>
                <a:cs typeface="Segoe UI" panose="020B0502040204020203" pitchFamily="34" charset="0"/>
              </a:rPr>
              <a:t>r </a:t>
            </a:r>
            <a:r>
              <a:rPr lang="en-CA" sz="3200" i="1" u="heavy" spc="-25" dirty="0">
                <a:latin typeface="Segoe UI" panose="020B0502040204020203" pitchFamily="34" charset="0"/>
                <a:cs typeface="Segoe UI" panose="020B0502040204020203" pitchFamily="34" charset="0"/>
              </a:rPr>
              <a:t>R</a:t>
            </a:r>
            <a:r>
              <a:rPr lang="en-CA" sz="3200" i="1" u="heavy" spc="-15" dirty="0">
                <a:latin typeface="Segoe UI" panose="020B0502040204020203" pitchFamily="34" charset="0"/>
                <a:cs typeface="Segoe UI" panose="020B0502040204020203" pitchFamily="34" charset="0"/>
              </a:rPr>
              <a:t>e</a:t>
            </a:r>
            <a:r>
              <a:rPr lang="en-CA" sz="3200" i="1" u="heavy" spc="-20" dirty="0">
                <a:latin typeface="Segoe UI" panose="020B0502040204020203" pitchFamily="34" charset="0"/>
                <a:cs typeface="Segoe UI" panose="020B0502040204020203" pitchFamily="34" charset="0"/>
              </a:rPr>
              <a:t>d</a:t>
            </a:r>
            <a:r>
              <a:rPr lang="en-CA" sz="3200" i="1" u="heavy" spc="-15" dirty="0">
                <a:latin typeface="Segoe UI" panose="020B0502040204020203" pitchFamily="34" charset="0"/>
                <a:cs typeface="Segoe UI" panose="020B0502040204020203" pitchFamily="34" charset="0"/>
              </a:rPr>
              <a:t>uc</a:t>
            </a:r>
            <a:r>
              <a:rPr lang="en-CA" sz="3200" i="1" u="heavy" spc="-5" dirty="0">
                <a:latin typeface="Segoe UI" panose="020B0502040204020203" pitchFamily="34" charset="0"/>
                <a:cs typeface="Segoe UI" panose="020B0502040204020203" pitchFamily="34" charset="0"/>
              </a:rPr>
              <a:t>t</a:t>
            </a:r>
            <a:r>
              <a:rPr lang="en-CA" sz="3200" i="1" u="heavy" spc="-10" dirty="0">
                <a:latin typeface="Segoe UI" panose="020B0502040204020203" pitchFamily="34" charset="0"/>
                <a:cs typeface="Segoe UI" panose="020B0502040204020203" pitchFamily="34" charset="0"/>
              </a:rPr>
              <a:t>i</a:t>
            </a:r>
            <a:r>
              <a:rPr lang="en-CA" sz="3200" i="1" u="heavy" spc="-15" dirty="0">
                <a:latin typeface="Segoe UI" panose="020B0502040204020203" pitchFamily="34" charset="0"/>
                <a:cs typeface="Segoe UI" panose="020B0502040204020203" pitchFamily="34" charset="0"/>
              </a:rPr>
              <a:t>o</a:t>
            </a:r>
            <a:r>
              <a:rPr lang="en-CA" sz="3200" i="1" u="heavy" dirty="0">
                <a:latin typeface="Segoe UI" panose="020B0502040204020203" pitchFamily="34" charset="0"/>
                <a:cs typeface="Segoe UI" panose="020B0502040204020203" pitchFamily="34" charset="0"/>
              </a:rPr>
              <a:t>n</a:t>
            </a:r>
            <a:r>
              <a:rPr lang="en-CA" sz="3200" spc="-10" dirty="0">
                <a:latin typeface="Segoe UI" panose="020B0502040204020203" pitchFamily="34" charset="0"/>
                <a:cs typeface="Segoe UI" panose="020B0502040204020203" pitchFamily="34" charset="0"/>
              </a:rPr>
              <a:t>:</a:t>
            </a:r>
            <a:r>
              <a:rPr lang="en-CA" sz="3200" spc="1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te</a:t>
            </a:r>
            <a:r>
              <a:rPr lang="en-CA" sz="3200" spc="-5" dirty="0">
                <a:latin typeface="Segoe UI" panose="020B0502040204020203" pitchFamily="34" charset="0"/>
                <a:cs typeface="Segoe UI" panose="020B0502040204020203" pitchFamily="34" charset="0"/>
              </a:rPr>
              <a:t>c</a:t>
            </a:r>
            <a:r>
              <a:rPr lang="en-CA" sz="3200" spc="-20" dirty="0">
                <a:latin typeface="Segoe UI" panose="020B0502040204020203" pitchFamily="34" charset="0"/>
                <a:cs typeface="Segoe UI" panose="020B0502040204020203" pitchFamily="34" charset="0"/>
              </a:rPr>
              <a:t>h</a:t>
            </a:r>
            <a:r>
              <a:rPr lang="en-CA" sz="3200" spc="-15" dirty="0">
                <a:latin typeface="Segoe UI" panose="020B0502040204020203" pitchFamily="34" charset="0"/>
                <a:cs typeface="Segoe UI" panose="020B0502040204020203" pitchFamily="34" charset="0"/>
              </a:rPr>
              <a:t>n</a:t>
            </a:r>
            <a:r>
              <a:rPr lang="en-CA" sz="3200" spc="-10" dirty="0">
                <a:latin typeface="Segoe UI" panose="020B0502040204020203" pitchFamily="34" charset="0"/>
                <a:cs typeface="Segoe UI" panose="020B0502040204020203" pitchFamily="34" charset="0"/>
              </a:rPr>
              <a:t>i</a:t>
            </a:r>
            <a:r>
              <a:rPr lang="en-CA" sz="3200" spc="-15" dirty="0">
                <a:latin typeface="Segoe UI" panose="020B0502040204020203" pitchFamily="34" charset="0"/>
                <a:cs typeface="Segoe UI" panose="020B0502040204020203" pitchFamily="34" charset="0"/>
              </a:rPr>
              <a:t>q</a:t>
            </a:r>
            <a:r>
              <a:rPr lang="en-CA" sz="3200" spc="-20" dirty="0">
                <a:latin typeface="Segoe UI" panose="020B0502040204020203" pitchFamily="34" charset="0"/>
                <a:cs typeface="Segoe UI" panose="020B0502040204020203" pitchFamily="34" charset="0"/>
              </a:rPr>
              <a:t>u</a:t>
            </a:r>
            <a:r>
              <a:rPr lang="en-CA" sz="3200" spc="-15" dirty="0">
                <a:latin typeface="Segoe UI" panose="020B0502040204020203" pitchFamily="34" charset="0"/>
                <a:cs typeface="Segoe UI" panose="020B0502040204020203" pitchFamily="34" charset="0"/>
              </a:rPr>
              <a:t>es</a:t>
            </a:r>
            <a:r>
              <a:rPr lang="en-CA" sz="3200" spc="20"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we</a:t>
            </a:r>
            <a:r>
              <a:rPr lang="en-CA" sz="3200" spc="-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c</a:t>
            </a:r>
            <a:r>
              <a:rPr lang="en-CA" sz="3200" spc="-20" dirty="0">
                <a:latin typeface="Segoe UI" panose="020B0502040204020203" pitchFamily="34" charset="0"/>
                <a:cs typeface="Segoe UI" panose="020B0502040204020203" pitchFamily="34" charset="0"/>
              </a:rPr>
              <a:t>an</a:t>
            </a:r>
            <a:r>
              <a:rPr lang="en-CA" sz="3200" spc="1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us</a:t>
            </a:r>
            <a:r>
              <a:rPr lang="en-CA" sz="3200" spc="-20" dirty="0">
                <a:latin typeface="Segoe UI" panose="020B0502040204020203" pitchFamily="34" charset="0"/>
                <a:cs typeface="Segoe UI" panose="020B0502040204020203" pitchFamily="34" charset="0"/>
              </a:rPr>
              <a:t>e</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to</a:t>
            </a:r>
            <a:r>
              <a:rPr lang="en-CA" sz="3200" spc="-10" dirty="0">
                <a:latin typeface="Segoe UI" panose="020B0502040204020203" pitchFamily="34" charset="0"/>
                <a:cs typeface="Segoe UI" panose="020B0502040204020203" pitchFamily="34" charset="0"/>
              </a:rPr>
              <a:t> r</a:t>
            </a:r>
            <a:r>
              <a:rPr lang="en-CA" sz="3200" spc="-15" dirty="0">
                <a:latin typeface="Segoe UI" panose="020B0502040204020203" pitchFamily="34" charset="0"/>
                <a:cs typeface="Segoe UI" panose="020B0502040204020203" pitchFamily="34" charset="0"/>
              </a:rPr>
              <a:t>e</a:t>
            </a:r>
            <a:r>
              <a:rPr lang="en-CA" sz="3200" spc="-20" dirty="0">
                <a:latin typeface="Segoe UI" panose="020B0502040204020203" pitchFamily="34" charset="0"/>
                <a:cs typeface="Segoe UI" panose="020B0502040204020203" pitchFamily="34" charset="0"/>
              </a:rPr>
              <a:t>d</a:t>
            </a:r>
            <a:r>
              <a:rPr lang="en-CA" sz="3200" spc="-15" dirty="0">
                <a:latin typeface="Segoe UI" panose="020B0502040204020203" pitchFamily="34" charset="0"/>
                <a:cs typeface="Segoe UI" panose="020B0502040204020203" pitchFamily="34" charset="0"/>
              </a:rPr>
              <a:t>uce</a:t>
            </a:r>
            <a:r>
              <a:rPr lang="en-CA" sz="3200" spc="1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the</a:t>
            </a:r>
            <a:r>
              <a:rPr lang="en-CA" sz="3200" spc="10"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n</a:t>
            </a:r>
            <a:r>
              <a:rPr lang="en-CA" sz="3200" spc="-10" dirty="0">
                <a:latin typeface="Segoe UI" panose="020B0502040204020203" pitchFamily="34" charset="0"/>
                <a:cs typeface="Segoe UI" panose="020B0502040204020203" pitchFamily="34" charset="0"/>
              </a:rPr>
              <a:t>u</a:t>
            </a:r>
            <a:r>
              <a:rPr lang="en-CA" sz="3200" spc="-20" dirty="0">
                <a:latin typeface="Segoe UI" panose="020B0502040204020203" pitchFamily="34" charset="0"/>
                <a:cs typeface="Segoe UI" panose="020B0502040204020203" pitchFamily="34" charset="0"/>
              </a:rPr>
              <a:t>mb</a:t>
            </a:r>
            <a:r>
              <a:rPr lang="en-CA" sz="3200" spc="-15" dirty="0">
                <a:latin typeface="Segoe UI" panose="020B0502040204020203" pitchFamily="34" charset="0"/>
                <a:cs typeface="Segoe UI" panose="020B0502040204020203" pitchFamily="34" charset="0"/>
              </a:rPr>
              <a:t>e</a:t>
            </a:r>
            <a:r>
              <a:rPr lang="en-CA" sz="3200" spc="-10" dirty="0">
                <a:latin typeface="Segoe UI" panose="020B0502040204020203" pitchFamily="34" charset="0"/>
                <a:cs typeface="Segoe UI" panose="020B0502040204020203" pitchFamily="34" charset="0"/>
              </a:rPr>
              <a:t>r</a:t>
            </a:r>
            <a:r>
              <a:rPr lang="en-CA" sz="3200" spc="25"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a</a:t>
            </a:r>
            <a:r>
              <a:rPr lang="en-CA" sz="3200" spc="-10" dirty="0">
                <a:latin typeface="Segoe UI" panose="020B0502040204020203" pitchFamily="34" charset="0"/>
                <a:cs typeface="Segoe UI" panose="020B0502040204020203" pitchFamily="34" charset="0"/>
              </a:rPr>
              <a:t>n</a:t>
            </a:r>
            <a:r>
              <a:rPr lang="en-CA" sz="3200" spc="-20" dirty="0">
                <a:latin typeface="Segoe UI" panose="020B0502040204020203" pitchFamily="34" charset="0"/>
                <a:cs typeface="Segoe UI" panose="020B0502040204020203" pitchFamily="34" charset="0"/>
              </a:rPr>
              <a:t>d</a:t>
            </a:r>
            <a:r>
              <a:rPr lang="en-CA" sz="3200" spc="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s</a:t>
            </a:r>
            <a:r>
              <a:rPr lang="en-CA" sz="3200" spc="-20" dirty="0">
                <a:latin typeface="Segoe UI" panose="020B0502040204020203" pitchFamily="34" charset="0"/>
                <a:cs typeface="Segoe UI" panose="020B0502040204020203" pitchFamily="34" charset="0"/>
              </a:rPr>
              <a:t>e</a:t>
            </a:r>
            <a:r>
              <a:rPr lang="en-CA" sz="3200" spc="-5" dirty="0">
                <a:latin typeface="Segoe UI" panose="020B0502040204020203" pitchFamily="34" charset="0"/>
                <a:cs typeface="Segoe UI" panose="020B0502040204020203" pitchFamily="34" charset="0"/>
              </a:rPr>
              <a:t>v</a:t>
            </a:r>
            <a:r>
              <a:rPr lang="en-CA" sz="3200" spc="-20" dirty="0">
                <a:latin typeface="Segoe UI" panose="020B0502040204020203" pitchFamily="34" charset="0"/>
                <a:cs typeface="Segoe UI" panose="020B0502040204020203" pitchFamily="34" charset="0"/>
              </a:rPr>
              <a:t>e</a:t>
            </a:r>
            <a:r>
              <a:rPr lang="en-CA" sz="3200" dirty="0">
                <a:latin typeface="Segoe UI" panose="020B0502040204020203" pitchFamily="34" charset="0"/>
                <a:cs typeface="Segoe UI" panose="020B0502040204020203" pitchFamily="34" charset="0"/>
              </a:rPr>
              <a:t>r</a:t>
            </a:r>
            <a:r>
              <a:rPr lang="en-CA" sz="3200" spc="-10" dirty="0">
                <a:latin typeface="Segoe UI" panose="020B0502040204020203" pitchFamily="34" charset="0"/>
                <a:cs typeface="Segoe UI" panose="020B0502040204020203" pitchFamily="34" charset="0"/>
              </a:rPr>
              <a:t>ity</a:t>
            </a:r>
            <a:r>
              <a:rPr lang="en-CA" sz="320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of</a:t>
            </a:r>
            <a:r>
              <a:rPr lang="en-CA" sz="3200" spc="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errors.</a:t>
            </a:r>
            <a:endParaRPr lang="en-CA" sz="3200" dirty="0">
              <a:latin typeface="Segoe UI" panose="020B0502040204020203" pitchFamily="34" charset="0"/>
              <a:cs typeface="Segoe UI" panose="020B0502040204020203" pitchFamily="34" charset="0"/>
            </a:endParaRPr>
          </a:p>
          <a:p>
            <a:pPr marL="469900" marR="767715" lvl="1">
              <a:lnSpc>
                <a:spcPct val="100000"/>
              </a:lnSpc>
            </a:pPr>
            <a:r>
              <a:rPr lang="en-CA" sz="3200" i="1" u="heavy" spc="-20" dirty="0">
                <a:latin typeface="Segoe UI" panose="020B0502040204020203" pitchFamily="34" charset="0"/>
                <a:cs typeface="Segoe UI" panose="020B0502040204020203" pitchFamily="34" charset="0"/>
              </a:rPr>
              <a:t>Debu</a:t>
            </a:r>
            <a:r>
              <a:rPr lang="en-CA" sz="3200" i="1" u="heavy" spc="-15" dirty="0">
                <a:latin typeface="Segoe UI" panose="020B0502040204020203" pitchFamily="34" charset="0"/>
                <a:cs typeface="Segoe UI" panose="020B0502040204020203" pitchFamily="34" charset="0"/>
              </a:rPr>
              <a:t>ggin</a:t>
            </a:r>
            <a:r>
              <a:rPr lang="en-CA" sz="3200" i="1" u="heavy" spc="-10" dirty="0">
                <a:latin typeface="Segoe UI" panose="020B0502040204020203" pitchFamily="34" charset="0"/>
                <a:cs typeface="Segoe UI" panose="020B0502040204020203" pitchFamily="34" charset="0"/>
              </a:rPr>
              <a:t>g</a:t>
            </a:r>
            <a:r>
              <a:rPr lang="en-CA" sz="3200" spc="-10" dirty="0">
                <a:latin typeface="Segoe UI" panose="020B0502040204020203" pitchFamily="34" charset="0"/>
                <a:cs typeface="Segoe UI" panose="020B0502040204020203" pitchFamily="34" charset="0"/>
              </a:rPr>
              <a:t>:</a:t>
            </a:r>
            <a:r>
              <a:rPr lang="en-CA" sz="3200" spc="1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te</a:t>
            </a:r>
            <a:r>
              <a:rPr lang="en-CA" sz="3200" spc="-10" dirty="0">
                <a:latin typeface="Segoe UI" panose="020B0502040204020203" pitchFamily="34" charset="0"/>
                <a:cs typeface="Segoe UI" panose="020B0502040204020203" pitchFamily="34" charset="0"/>
              </a:rPr>
              <a:t>c</a:t>
            </a:r>
            <a:r>
              <a:rPr lang="en-CA" sz="3200" spc="-20" dirty="0">
                <a:latin typeface="Segoe UI" panose="020B0502040204020203" pitchFamily="34" charset="0"/>
                <a:cs typeface="Segoe UI" panose="020B0502040204020203" pitchFamily="34" charset="0"/>
              </a:rPr>
              <a:t>hn</a:t>
            </a:r>
            <a:r>
              <a:rPr lang="en-CA" sz="3200" spc="-5" dirty="0">
                <a:latin typeface="Segoe UI" panose="020B0502040204020203" pitchFamily="34" charset="0"/>
                <a:cs typeface="Segoe UI" panose="020B0502040204020203" pitchFamily="34" charset="0"/>
              </a:rPr>
              <a:t>i</a:t>
            </a:r>
            <a:r>
              <a:rPr lang="en-CA" sz="3200" spc="-20" dirty="0">
                <a:latin typeface="Segoe UI" panose="020B0502040204020203" pitchFamily="34" charset="0"/>
                <a:cs typeface="Segoe UI" panose="020B0502040204020203" pitchFamily="34" charset="0"/>
              </a:rPr>
              <a:t>qu</a:t>
            </a:r>
            <a:r>
              <a:rPr lang="en-CA" sz="3200" spc="-15" dirty="0">
                <a:latin typeface="Segoe UI" panose="020B0502040204020203" pitchFamily="34" charset="0"/>
                <a:cs typeface="Segoe UI" panose="020B0502040204020203" pitchFamily="34" charset="0"/>
              </a:rPr>
              <a:t>es</a:t>
            </a:r>
            <a:r>
              <a:rPr lang="en-CA" sz="3200" spc="-5" dirty="0">
                <a:latin typeface="Segoe UI" panose="020B0502040204020203" pitchFamily="34" charset="0"/>
                <a:cs typeface="Segoe UI" panose="020B0502040204020203" pitchFamily="34" charset="0"/>
              </a:rPr>
              <a:t> f</a:t>
            </a:r>
            <a:r>
              <a:rPr lang="en-CA" sz="3200" spc="-15" dirty="0">
                <a:latin typeface="Segoe UI" panose="020B0502040204020203" pitchFamily="34" charset="0"/>
                <a:cs typeface="Segoe UI" panose="020B0502040204020203" pitchFamily="34" charset="0"/>
              </a:rPr>
              <a:t>or</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ident</a:t>
            </a:r>
            <a:r>
              <a:rPr lang="en-CA" sz="3200" spc="-5" dirty="0">
                <a:latin typeface="Segoe UI" panose="020B0502040204020203" pitchFamily="34" charset="0"/>
                <a:cs typeface="Segoe UI" panose="020B0502040204020203" pitchFamily="34" charset="0"/>
              </a:rPr>
              <a:t>i</a:t>
            </a:r>
            <a:r>
              <a:rPr lang="en-CA" sz="3200" spc="-15" dirty="0">
                <a:latin typeface="Segoe UI" panose="020B0502040204020203" pitchFamily="34" charset="0"/>
                <a:cs typeface="Segoe UI" panose="020B0502040204020203" pitchFamily="34" charset="0"/>
              </a:rPr>
              <a:t>fy</a:t>
            </a:r>
            <a:r>
              <a:rPr lang="en-CA" sz="3200" spc="-5" dirty="0">
                <a:latin typeface="Segoe UI" panose="020B0502040204020203" pitchFamily="34" charset="0"/>
                <a:cs typeface="Segoe UI" panose="020B0502040204020203" pitchFamily="34" charset="0"/>
              </a:rPr>
              <a:t>i</a:t>
            </a:r>
            <a:r>
              <a:rPr lang="en-CA" sz="3200" spc="-20" dirty="0">
                <a:latin typeface="Segoe UI" panose="020B0502040204020203" pitchFamily="34" charset="0"/>
                <a:cs typeface="Segoe UI" panose="020B0502040204020203" pitchFamily="34" charset="0"/>
              </a:rPr>
              <a:t>ng</a:t>
            </a:r>
            <a:r>
              <a:rPr lang="en-CA" sz="3200" spc="5"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and</a:t>
            </a:r>
            <a:r>
              <a:rPr lang="en-CA" sz="320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co</a:t>
            </a:r>
            <a:r>
              <a:rPr lang="en-CA" sz="3200" spc="-10" dirty="0">
                <a:latin typeface="Segoe UI" panose="020B0502040204020203" pitchFamily="34" charset="0"/>
                <a:cs typeface="Segoe UI" panose="020B0502040204020203" pitchFamily="34" charset="0"/>
              </a:rPr>
              <a:t>r</a:t>
            </a:r>
            <a:r>
              <a:rPr lang="en-CA" sz="3200" spc="-5" dirty="0">
                <a:latin typeface="Segoe UI" panose="020B0502040204020203" pitchFamily="34" charset="0"/>
                <a:cs typeface="Segoe UI" panose="020B0502040204020203" pitchFamily="34" charset="0"/>
              </a:rPr>
              <a:t>r</a:t>
            </a:r>
            <a:r>
              <a:rPr lang="en-CA" sz="3200" spc="-20" dirty="0">
                <a:latin typeface="Segoe UI" panose="020B0502040204020203" pitchFamily="34" charset="0"/>
                <a:cs typeface="Segoe UI" panose="020B0502040204020203" pitchFamily="34" charset="0"/>
              </a:rPr>
              <a:t>e</a:t>
            </a:r>
            <a:r>
              <a:rPr lang="en-CA" sz="3200" spc="-10" dirty="0">
                <a:latin typeface="Segoe UI" panose="020B0502040204020203" pitchFamily="34" charset="0"/>
                <a:cs typeface="Segoe UI" panose="020B0502040204020203" pitchFamily="34" charset="0"/>
              </a:rPr>
              <a:t>cti</a:t>
            </a:r>
            <a:r>
              <a:rPr lang="en-CA" sz="3200" spc="-15" dirty="0">
                <a:latin typeface="Segoe UI" panose="020B0502040204020203" pitchFamily="34" charset="0"/>
                <a:cs typeface="Segoe UI" panose="020B0502040204020203" pitchFamily="34" charset="0"/>
              </a:rPr>
              <a:t>n</a:t>
            </a:r>
            <a:r>
              <a:rPr lang="en-CA" sz="3200" spc="-20" dirty="0">
                <a:latin typeface="Segoe UI" panose="020B0502040204020203" pitchFamily="34" charset="0"/>
                <a:cs typeface="Segoe UI" panose="020B0502040204020203" pitchFamily="34" charset="0"/>
              </a:rPr>
              <a:t>g</a:t>
            </a:r>
            <a:r>
              <a:rPr lang="en-CA" sz="3200" spc="-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er</a:t>
            </a:r>
            <a:r>
              <a:rPr lang="en-CA" sz="3200" spc="-5" dirty="0">
                <a:latin typeface="Segoe UI" panose="020B0502040204020203" pitchFamily="34" charset="0"/>
                <a:cs typeface="Segoe UI" panose="020B0502040204020203" pitchFamily="34" charset="0"/>
              </a:rPr>
              <a:t>r</a:t>
            </a:r>
            <a:r>
              <a:rPr lang="en-CA" sz="3200" spc="-20" dirty="0">
                <a:latin typeface="Segoe UI" panose="020B0502040204020203" pitchFamily="34" charset="0"/>
                <a:cs typeface="Segoe UI" panose="020B0502040204020203" pitchFamily="34" charset="0"/>
              </a:rPr>
              <a:t>o</a:t>
            </a:r>
            <a:r>
              <a:rPr lang="en-CA" sz="3200" spc="-5" dirty="0">
                <a:latin typeface="Segoe UI" panose="020B0502040204020203" pitchFamily="34" charset="0"/>
                <a:cs typeface="Segoe UI" panose="020B0502040204020203" pitchFamily="34" charset="0"/>
              </a:rPr>
              <a:t>r</a:t>
            </a:r>
            <a:r>
              <a:rPr lang="en-CA" sz="3200" spc="-15" dirty="0">
                <a:latin typeface="Segoe UI" panose="020B0502040204020203" pitchFamily="34" charset="0"/>
                <a:cs typeface="Segoe UI" panose="020B0502040204020203" pitchFamily="34" charset="0"/>
              </a:rPr>
              <a:t>s</a:t>
            </a:r>
          </a:p>
          <a:p>
            <a:pPr marL="927100" marR="767715" lvl="2">
              <a:lnSpc>
                <a:spcPct val="100000"/>
              </a:lnSpc>
            </a:pPr>
            <a:r>
              <a:rPr lang="en-CA" sz="2800" dirty="0">
                <a:solidFill>
                  <a:schemeClr val="accent6"/>
                </a:solidFill>
                <a:latin typeface="Segoe UI" panose="020B0502040204020203" pitchFamily="34" charset="0"/>
                <a:cs typeface="Segoe UI" panose="020B0502040204020203" pitchFamily="34" charset="0"/>
              </a:rPr>
              <a:t>How Does That Work? Video</a:t>
            </a:r>
          </a:p>
          <a:p>
            <a:endParaRPr lang="en-US" dirty="0"/>
          </a:p>
        </p:txBody>
      </p:sp>
      <p:pic>
        <p:nvPicPr>
          <p:cNvPr id="5122" name="Picture 2" descr="Programming Memes That&amp;#39;ll Execute Your Laugh.exe - Geek Universe - Geek |  Fanart | Cosplay | Pokémon GO | Geek Memes | Funny pictures">
            <a:extLst>
              <a:ext uri="{FF2B5EF4-FFF2-40B4-BE49-F238E27FC236}">
                <a16:creationId xmlns:a16="http://schemas.microsoft.com/office/drawing/2014/main" id="{B93D9E99-E781-2F49-B79E-8050D14A8A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05519" y="1185334"/>
            <a:ext cx="3786481" cy="4741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59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7611E-CDD5-234C-9B33-494A2F82392B}"/>
              </a:ext>
            </a:extLst>
          </p:cNvPr>
          <p:cNvSpPr>
            <a:spLocks noGrp="1"/>
          </p:cNvSpPr>
          <p:nvPr>
            <p:ph type="title"/>
          </p:nvPr>
        </p:nvSpPr>
        <p:spPr/>
        <p:txBody>
          <a:bodyPr>
            <a:normAutofit fontScale="90000"/>
          </a:bodyPr>
          <a:lstStyle/>
          <a:p>
            <a:r>
              <a:rPr lang="en-US" dirty="0"/>
              <a:t>Code Efficiency</a:t>
            </a:r>
          </a:p>
        </p:txBody>
      </p:sp>
      <p:pic>
        <p:nvPicPr>
          <p:cNvPr id="5" name="Content Placeholder 4" descr="A picture containing diagram&#10;&#10;Description automatically generated">
            <a:extLst>
              <a:ext uri="{FF2B5EF4-FFF2-40B4-BE49-F238E27FC236}">
                <a16:creationId xmlns:a16="http://schemas.microsoft.com/office/drawing/2014/main" id="{13753D74-C0E5-D44A-AEFF-A739A667D82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34175" y="4294977"/>
            <a:ext cx="2711245" cy="2210007"/>
          </a:xfrm>
        </p:spPr>
      </p:pic>
      <p:pic>
        <p:nvPicPr>
          <p:cNvPr id="2050" name="Picture 2">
            <a:extLst>
              <a:ext uri="{FF2B5EF4-FFF2-40B4-BE49-F238E27FC236}">
                <a16:creationId xmlns:a16="http://schemas.microsoft.com/office/drawing/2014/main" id="{22E49E7D-9E6F-9144-8100-FAFE485448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8374" y="2547309"/>
            <a:ext cx="4437088" cy="256083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Text&#10;&#10;Description automatically generated">
            <a:extLst>
              <a:ext uri="{FF2B5EF4-FFF2-40B4-BE49-F238E27FC236}">
                <a16:creationId xmlns:a16="http://schemas.microsoft.com/office/drawing/2014/main" id="{B9207F69-240D-6044-A992-35A53A04E7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6538" y="1824827"/>
            <a:ext cx="5943600" cy="2470150"/>
          </a:xfrm>
          <a:prstGeom prst="rect">
            <a:avLst/>
          </a:prstGeom>
        </p:spPr>
      </p:pic>
      <p:sp>
        <p:nvSpPr>
          <p:cNvPr id="8" name="TextBox 7">
            <a:extLst>
              <a:ext uri="{FF2B5EF4-FFF2-40B4-BE49-F238E27FC236}">
                <a16:creationId xmlns:a16="http://schemas.microsoft.com/office/drawing/2014/main" id="{91CD3477-F409-5745-AD7D-1B3CE1230005}"/>
              </a:ext>
            </a:extLst>
          </p:cNvPr>
          <p:cNvSpPr txBox="1"/>
          <p:nvPr/>
        </p:nvSpPr>
        <p:spPr>
          <a:xfrm>
            <a:off x="7999283" y="5215314"/>
            <a:ext cx="2855269" cy="369332"/>
          </a:xfrm>
          <a:prstGeom prst="rect">
            <a:avLst/>
          </a:prstGeom>
          <a:noFill/>
        </p:spPr>
        <p:txBody>
          <a:bodyPr wrap="none" rtlCol="0">
            <a:spAutoFit/>
          </a:bodyPr>
          <a:lstStyle/>
          <a:p>
            <a:r>
              <a:rPr lang="en-US" dirty="0">
                <a:solidFill>
                  <a:schemeClr val="accent3"/>
                </a:solidFill>
              </a:rPr>
              <a:t>Supercomputer in Quebec</a:t>
            </a:r>
          </a:p>
        </p:txBody>
      </p:sp>
    </p:spTree>
    <p:extLst>
      <p:ext uri="{BB962C8B-B14F-4D97-AF65-F5344CB8AC3E}">
        <p14:creationId xmlns:p14="http://schemas.microsoft.com/office/powerpoint/2010/main" val="3483269903"/>
      </p:ext>
    </p:extLst>
  </p:cSld>
  <p:clrMapOvr>
    <a:masterClrMapping/>
  </p:clrMapOvr>
</p:sld>
</file>

<file path=ppt/theme/theme1.xml><?xml version="1.0" encoding="utf-8"?>
<a:theme xmlns:a="http://schemas.openxmlformats.org/drawingml/2006/main" name="APS106_PPTX_Theme">
  <a:themeElements>
    <a:clrScheme name="Custom 5">
      <a:dk1>
        <a:srgbClr val="444445"/>
      </a:dk1>
      <a:lt1>
        <a:srgbClr val="000000"/>
      </a:lt1>
      <a:dk2>
        <a:srgbClr val="7B8994"/>
      </a:dk2>
      <a:lt2>
        <a:srgbClr val="3D464D"/>
      </a:lt2>
      <a:accent1>
        <a:srgbClr val="017EE5"/>
      </a:accent1>
      <a:accent2>
        <a:srgbClr val="017EE5"/>
      </a:accent2>
      <a:accent3>
        <a:srgbClr val="017EE5"/>
      </a:accent3>
      <a:accent4>
        <a:srgbClr val="7B8994"/>
      </a:accent4>
      <a:accent5>
        <a:srgbClr val="7B8994"/>
      </a:accent5>
      <a:accent6>
        <a:srgbClr val="FF9933"/>
      </a:accent6>
      <a:hlink>
        <a:srgbClr val="3D464D"/>
      </a:hlink>
      <a:folHlink>
        <a:srgbClr val="3D464D"/>
      </a:folHlink>
    </a:clrScheme>
    <a:fontScheme name="Custom 1">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PS106_PPTX_Theme" id="{D71ABBE9-7E6D-4E30-BD8F-2EB61EB32A2D}" vid="{056030BA-02C6-4208-ACCE-F1B550CC0A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APS106_PPTX_Theme</Template>
  <TotalTime>11534</TotalTime>
  <Words>2451</Words>
  <Application>Microsoft Macintosh PowerPoint</Application>
  <PresentationFormat>Widescreen</PresentationFormat>
  <Paragraphs>323</Paragraphs>
  <Slides>35</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Aptos</vt:lpstr>
      <vt:lpstr>Arial</vt:lpstr>
      <vt:lpstr>Cambria Math</vt:lpstr>
      <vt:lpstr>Consolas</vt:lpstr>
      <vt:lpstr>Courier New</vt:lpstr>
      <vt:lpstr>Segoe UI</vt:lpstr>
      <vt:lpstr>Wingdings</vt:lpstr>
      <vt:lpstr>APS106_PPTX_Theme</vt:lpstr>
      <vt:lpstr>functions, input &amp; output, importing modules.</vt:lpstr>
      <vt:lpstr>What you’ll learn today</vt:lpstr>
      <vt:lpstr>Programming Guide 101</vt:lpstr>
      <vt:lpstr>Readability Tips (#cleancode)</vt:lpstr>
      <vt:lpstr>Comments</vt:lpstr>
      <vt:lpstr>PowerPoint Presentation</vt:lpstr>
      <vt:lpstr>Testing!</vt:lpstr>
      <vt:lpstr>Error Reduction vs Debugging</vt:lpstr>
      <vt:lpstr>Code Efficiency</vt:lpstr>
      <vt:lpstr>What is a function?</vt:lpstr>
      <vt:lpstr>PowerPoint Presentation</vt:lpstr>
      <vt:lpstr>Why do we write functions?</vt:lpstr>
      <vt:lpstr>Why do we write functions?</vt:lpstr>
      <vt:lpstr>Calling Functions</vt:lpstr>
      <vt:lpstr>Calling Functions</vt:lpstr>
      <vt:lpstr>Calling Functions</vt:lpstr>
      <vt:lpstr>Back to evaluation and expressions</vt:lpstr>
      <vt:lpstr>Back to evaluation and expressions</vt:lpstr>
      <vt:lpstr>Back to evaluation and expressions</vt:lpstr>
      <vt:lpstr>Back to evaluation and expressions</vt:lpstr>
      <vt:lpstr>Breakout Session 1</vt:lpstr>
      <vt:lpstr>Built-in Functions</vt:lpstr>
      <vt:lpstr>Built-in Functions</vt:lpstr>
      <vt:lpstr>Function Help</vt:lpstr>
      <vt:lpstr>Output</vt:lpstr>
      <vt:lpstr>Input</vt:lpstr>
      <vt:lpstr>Breakout Session 2</vt:lpstr>
      <vt:lpstr>Importing Functions and Modules</vt:lpstr>
      <vt:lpstr>Importing Functions and Modules</vt:lpstr>
      <vt:lpstr>Importing Functions and Modules</vt:lpstr>
      <vt:lpstr>Defining Your Own Functions</vt:lpstr>
      <vt:lpstr>Defining Your Own Functions</vt:lpstr>
      <vt:lpstr>Function Definitions</vt:lpstr>
      <vt:lpstr>Function Definitions</vt:lpstr>
      <vt:lpstr>functions, input &amp; output, importing modules.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Sebastian Goodfellow</dc:creator>
  <cp:lastModifiedBy>Ben Kinsella</cp:lastModifiedBy>
  <cp:revision>79</cp:revision>
  <dcterms:created xsi:type="dcterms:W3CDTF">2021-11-03T00:49:37Z</dcterms:created>
  <dcterms:modified xsi:type="dcterms:W3CDTF">2024-05-09T12:47:05Z</dcterms:modified>
</cp:coreProperties>
</file>

<file path=docProps/thumbnail.jpeg>
</file>